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  <p:sldMasterId id="2147483703" r:id="rId2"/>
    <p:sldMasterId id="2147483708" r:id="rId3"/>
    <p:sldMasterId id="2147483713" r:id="rId4"/>
    <p:sldMasterId id="2147483720" r:id="rId5"/>
  </p:sldMasterIdLst>
  <p:notesMasterIdLst>
    <p:notesMasterId r:id="rId95"/>
  </p:notesMasterIdLst>
  <p:handoutMasterIdLst>
    <p:handoutMasterId r:id="rId96"/>
  </p:handoutMasterIdLst>
  <p:sldIdLst>
    <p:sldId id="337" r:id="rId6"/>
    <p:sldId id="346" r:id="rId7"/>
    <p:sldId id="459" r:id="rId8"/>
    <p:sldId id="354" r:id="rId9"/>
    <p:sldId id="451" r:id="rId10"/>
    <p:sldId id="452" r:id="rId11"/>
    <p:sldId id="355" r:id="rId12"/>
    <p:sldId id="357" r:id="rId13"/>
    <p:sldId id="356" r:id="rId14"/>
    <p:sldId id="372" r:id="rId15"/>
    <p:sldId id="449" r:id="rId16"/>
    <p:sldId id="362" r:id="rId17"/>
    <p:sldId id="360" r:id="rId18"/>
    <p:sldId id="361" r:id="rId19"/>
    <p:sldId id="349" r:id="rId20"/>
    <p:sldId id="363" r:id="rId21"/>
    <p:sldId id="364" r:id="rId22"/>
    <p:sldId id="366" r:id="rId23"/>
    <p:sldId id="367" r:id="rId24"/>
    <p:sldId id="368" r:id="rId25"/>
    <p:sldId id="369" r:id="rId26"/>
    <p:sldId id="375" r:id="rId27"/>
    <p:sldId id="370" r:id="rId28"/>
    <p:sldId id="374" r:id="rId29"/>
    <p:sldId id="373" r:id="rId30"/>
    <p:sldId id="376" r:id="rId31"/>
    <p:sldId id="377" r:id="rId32"/>
    <p:sldId id="378" r:id="rId33"/>
    <p:sldId id="379" r:id="rId34"/>
    <p:sldId id="429" r:id="rId35"/>
    <p:sldId id="448" r:id="rId36"/>
    <p:sldId id="425" r:id="rId37"/>
    <p:sldId id="427" r:id="rId38"/>
    <p:sldId id="428" r:id="rId39"/>
    <p:sldId id="426" r:id="rId40"/>
    <p:sldId id="381" r:id="rId41"/>
    <p:sldId id="453" r:id="rId42"/>
    <p:sldId id="385" r:id="rId43"/>
    <p:sldId id="383" r:id="rId44"/>
    <p:sldId id="382" r:id="rId45"/>
    <p:sldId id="389" r:id="rId46"/>
    <p:sldId id="380" r:id="rId47"/>
    <p:sldId id="390" r:id="rId48"/>
    <p:sldId id="394" r:id="rId49"/>
    <p:sldId id="391" r:id="rId50"/>
    <p:sldId id="395" r:id="rId51"/>
    <p:sldId id="396" r:id="rId52"/>
    <p:sldId id="397" r:id="rId53"/>
    <p:sldId id="393" r:id="rId54"/>
    <p:sldId id="398" r:id="rId55"/>
    <p:sldId id="399" r:id="rId56"/>
    <p:sldId id="400" r:id="rId57"/>
    <p:sldId id="401" r:id="rId58"/>
    <p:sldId id="402" r:id="rId59"/>
    <p:sldId id="403" r:id="rId60"/>
    <p:sldId id="404" r:id="rId61"/>
    <p:sldId id="406" r:id="rId62"/>
    <p:sldId id="457" r:id="rId63"/>
    <p:sldId id="407" r:id="rId64"/>
    <p:sldId id="409" r:id="rId65"/>
    <p:sldId id="435" r:id="rId66"/>
    <p:sldId id="436" r:id="rId67"/>
    <p:sldId id="437" r:id="rId68"/>
    <p:sldId id="439" r:id="rId69"/>
    <p:sldId id="440" r:id="rId70"/>
    <p:sldId id="441" r:id="rId71"/>
    <p:sldId id="438" r:id="rId72"/>
    <p:sldId id="415" r:id="rId73"/>
    <p:sldId id="416" r:id="rId74"/>
    <p:sldId id="412" r:id="rId75"/>
    <p:sldId id="413" r:id="rId76"/>
    <p:sldId id="442" r:id="rId77"/>
    <p:sldId id="443" r:id="rId78"/>
    <p:sldId id="444" r:id="rId79"/>
    <p:sldId id="445" r:id="rId80"/>
    <p:sldId id="446" r:id="rId81"/>
    <p:sldId id="447" r:id="rId82"/>
    <p:sldId id="454" r:id="rId83"/>
    <p:sldId id="419" r:id="rId84"/>
    <p:sldId id="420" r:id="rId85"/>
    <p:sldId id="421" r:id="rId86"/>
    <p:sldId id="422" r:id="rId87"/>
    <p:sldId id="423" r:id="rId88"/>
    <p:sldId id="431" r:id="rId89"/>
    <p:sldId id="432" r:id="rId90"/>
    <p:sldId id="433" r:id="rId91"/>
    <p:sldId id="456" r:id="rId92"/>
    <p:sldId id="455" r:id="rId93"/>
    <p:sldId id="458" r:id="rId94"/>
  </p:sldIdLst>
  <p:sldSz cx="9144000" cy="5143500" type="screen16x9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>
          <p15:clr>
            <a:srgbClr val="A4A3A4"/>
          </p15:clr>
        </p15:guide>
        <p15:guide id="2" pos="555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995388" initials="9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clrMru>
    <a:srgbClr val="00925B"/>
    <a:srgbClr val="000000"/>
    <a:srgbClr val="00975F"/>
    <a:srgbClr val="EFEEED"/>
    <a:srgbClr val="9C9E9F"/>
    <a:srgbClr val="E8527C"/>
    <a:srgbClr val="646567"/>
    <a:srgbClr val="DC7D32"/>
    <a:srgbClr val="F0F050"/>
    <a:srgbClr val="D4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79954" autoAdjust="0"/>
  </p:normalViewPr>
  <p:slideViewPr>
    <p:cSldViewPr>
      <p:cViewPr varScale="1">
        <p:scale>
          <a:sx n="99" d="100"/>
          <a:sy n="99" d="100"/>
        </p:scale>
        <p:origin x="-826" y="-82"/>
      </p:cViewPr>
      <p:guideLst>
        <p:guide orient="horz"/>
        <p:guide pos="55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3206" y="-72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97" Type="http://schemas.openxmlformats.org/officeDocument/2006/relationships/commentAuthors" Target="commentAuthor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2A433-FFE5-5146-96A2-89A3F87C0D23}" type="datetimeFigureOut">
              <a:rPr lang="fr-FR" smtClean="0"/>
              <a:t>19/12/2018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232D2-6EAB-8746-BAB3-A7F2EC9CD83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482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D91F375-ABD4-43B0-95A2-6A338A4A5C04}" type="datetimeFigureOut">
              <a:rPr lang="fr-FR" smtClean="0"/>
              <a:t>19/12/2018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3EF5842-04F3-4695-8C7E-60D49603CB5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9601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60869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10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11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12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13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14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15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16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17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18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19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Bonjour, je ne vous apprend rien quand je vous dis ce qui ne change jamais en informatique de gestion (pas que d’ailleurs) C’est la donnée.</a:t>
            </a:r>
          </a:p>
          <a:p>
            <a:r>
              <a:rPr lang="fr-FR" baseline="0" dirty="0" smtClean="0"/>
              <a:t>Qu’ on fasse de belles applis avec de belles IHM</a:t>
            </a:r>
          </a:p>
          <a:p>
            <a:r>
              <a:rPr lang="fr-FR" baseline="0" dirty="0" smtClean="0"/>
              <a:t>Qu’ on fasse des </a:t>
            </a:r>
            <a:r>
              <a:rPr lang="fr-FR" baseline="0" dirty="0" err="1" smtClean="0"/>
              <a:t>batches</a:t>
            </a:r>
            <a:r>
              <a:rPr lang="fr-FR" baseline="0" dirty="0" smtClean="0"/>
              <a:t> </a:t>
            </a:r>
          </a:p>
          <a:p>
            <a:r>
              <a:rPr lang="fr-FR" baseline="0" dirty="0" smtClean="0"/>
              <a:t>Ou même des traitement qui écoutent des files de message par exemple</a:t>
            </a:r>
          </a:p>
          <a:p>
            <a:r>
              <a:rPr lang="fr-FR" baseline="0" dirty="0" smtClean="0"/>
              <a:t>Eh on a toujours de la base de données quelque part,</a:t>
            </a:r>
          </a:p>
          <a:p>
            <a:r>
              <a:rPr lang="fr-FR" baseline="0" dirty="0" smtClean="0"/>
              <a:t>Et donc des données à exploitée</a:t>
            </a:r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2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20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21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22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23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24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25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26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27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28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29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Certains se rappellent cette vielle machine?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3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30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31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32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33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34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35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36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37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38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39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Un besoin qu’ on a c’est rechercher rapidement les données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4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40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41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42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43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44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45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46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47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48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49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Je ne sais pas si certains d’entre vous se rappellent les formulaires de recherche qu’on avait avant sur le web.</a:t>
            </a:r>
          </a:p>
          <a:p>
            <a:r>
              <a:rPr lang="fr-FR" baseline="0" dirty="0" smtClean="0"/>
              <a:t>Le bon tableau de recherche , avec de bonnes requêtes concaténées</a:t>
            </a:r>
          </a:p>
          <a:p>
            <a:r>
              <a:rPr lang="fr-FR" baseline="0" dirty="0" smtClean="0"/>
              <a:t>En fait ce type de formulaire de recherche est mappé sur le modèle relationnel de la base de données 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5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50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51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52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53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54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55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56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57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58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59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6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60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61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62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63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64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65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66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67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68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69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7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70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71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72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73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74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75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76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77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78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79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Bon </a:t>
            </a:r>
            <a:r>
              <a:rPr lang="fr-FR" baseline="0" dirty="0" err="1" smtClean="0"/>
              <a:t>aujourd</a:t>
            </a:r>
            <a:r>
              <a:rPr lang="fr-FR" baseline="0" dirty="0" smtClean="0"/>
              <a:t>’ hui c’est quand </a:t>
            </a:r>
            <a:r>
              <a:rPr lang="fr-FR" baseline="0" dirty="0" err="1" smtClean="0"/>
              <a:t>mee</a:t>
            </a:r>
            <a:r>
              <a:rPr lang="fr-FR" baseline="0" dirty="0" smtClean="0"/>
              <a:t> mieux</a:t>
            </a:r>
          </a:p>
          <a:p>
            <a:r>
              <a:rPr lang="fr-FR" baseline="0" dirty="0" smtClean="0"/>
              <a:t>On connait tous Amazon, d’ ailleurs certains parmi nous vont sur </a:t>
            </a:r>
            <a:r>
              <a:rPr lang="fr-FR" baseline="0" dirty="0" err="1" smtClean="0"/>
              <a:t>amazon</a:t>
            </a:r>
            <a:r>
              <a:rPr lang="fr-FR" baseline="0" dirty="0" smtClean="0"/>
              <a:t> 2 à 3 fois par jours</a:t>
            </a:r>
          </a:p>
          <a:p>
            <a:r>
              <a:rPr lang="fr-FR" baseline="0" dirty="0" smtClean="0"/>
              <a:t>Acheteurs compulsifs</a:t>
            </a:r>
          </a:p>
          <a:p>
            <a:r>
              <a:rPr lang="fr-FR" baseline="0" dirty="0" smtClean="0"/>
              <a:t>Mais si nous aimons aller sur Amazon, parce que c’est rapide , c’est simple </a:t>
            </a:r>
          </a:p>
          <a:p>
            <a:endParaRPr lang="fr-FR" baseline="0" dirty="0" smtClean="0"/>
          </a:p>
          <a:p>
            <a:r>
              <a:rPr lang="fr-FR" baseline="0" dirty="0" smtClean="0"/>
              <a:t>Regardez l’ </a:t>
            </a:r>
            <a:r>
              <a:rPr lang="fr-FR" baseline="0" dirty="0" err="1" smtClean="0"/>
              <a:t>ihm</a:t>
            </a:r>
            <a:r>
              <a:rPr lang="fr-FR" baseline="0" dirty="0" smtClean="0"/>
              <a:t>, nous avons chez SIT des applis beaucoup plus belles :</a:t>
            </a:r>
          </a:p>
          <a:p>
            <a:endParaRPr lang="fr-FR" baseline="0" dirty="0" smtClean="0"/>
          </a:p>
          <a:p>
            <a:r>
              <a:rPr lang="fr-FR" baseline="0" dirty="0" smtClean="0"/>
              <a:t>Amazon a tout misé sur le back et très peu sur l’ IHM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8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80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81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82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83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84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85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86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87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88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89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9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rgbClr val="A0C87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</p:spTree>
    <p:extLst>
      <p:ext uri="{BB962C8B-B14F-4D97-AF65-F5344CB8AC3E}">
        <p14:creationId xmlns:p14="http://schemas.microsoft.com/office/powerpoint/2010/main" val="829855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cxnSp>
        <p:nvCxnSpPr>
          <p:cNvPr id="16" name="Connecteur droit 15"/>
          <p:cNvCxnSpPr/>
          <p:nvPr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Notions d'architecture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295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Notions d'architecture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3" name="Image 2" descr="puce-donut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  <p:pic>
        <p:nvPicPr>
          <p:cNvPr id="6" name="Image 5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46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Notions d'architecture</a:t>
            </a:r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cxnSp>
        <p:nvCxnSpPr>
          <p:cNvPr id="6" name="Connecteur droit 5"/>
          <p:cNvCxnSpPr/>
          <p:nvPr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617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RE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646567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fr-FR" sz="1000" kern="0" dirty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</p:spTree>
    <p:extLst>
      <p:ext uri="{BB962C8B-B14F-4D97-AF65-F5344CB8AC3E}">
        <p14:creationId xmlns:p14="http://schemas.microsoft.com/office/powerpoint/2010/main" val="3862540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FFFFFF"/>
                </a:solidFill>
              </a:rPr>
              <a:t>Notions d'architecture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1501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FFFFFF"/>
                </a:solidFill>
              </a:rPr>
              <a:t>Notions d'architecture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3" name="Image 2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96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110" y="3112048"/>
            <a:ext cx="1029362" cy="593656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3993274"/>
            <a:ext cx="9155061" cy="115022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rgbClr val="646567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072183" y="3767026"/>
            <a:ext cx="3492000" cy="452496"/>
          </a:xfrm>
          <a:prstGeom prst="rect">
            <a:avLst/>
          </a:prstGeom>
          <a:solidFill>
            <a:srgbClr val="00975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00" dirty="0" smtClean="0">
              <a:solidFill>
                <a:srgbClr val="EE720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473548"/>
            <a:ext cx="5328592" cy="648000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 err="1" smtClean="0"/>
              <a:t>Titre</a:t>
            </a:r>
            <a:r>
              <a:rPr lang="en-US" noProof="0" dirty="0" smtClean="0"/>
              <a:t> de la </a:t>
            </a:r>
            <a:r>
              <a:rPr lang="en-US" noProof="0" dirty="0" err="1" smtClean="0"/>
              <a:t>présentation</a:t>
            </a: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err="1" smtClean="0"/>
              <a:t>sur</a:t>
            </a:r>
            <a:r>
              <a:rPr lang="en-US" noProof="0" dirty="0" smtClean="0"/>
              <a:t> 2 </a:t>
            </a:r>
            <a:r>
              <a:rPr lang="en-US" noProof="0" dirty="0" err="1" smtClean="0"/>
              <a:t>lignes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0203" y="2139702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Sous-</a:t>
            </a:r>
            <a:r>
              <a:rPr lang="en-US" noProof="0" dirty="0" err="1" smtClean="0"/>
              <a:t>titre</a:t>
            </a:r>
            <a:endParaRPr lang="en-US" noProof="0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834126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 smtClean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4001766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 smtClean="0"/>
              <a:t>Lieu, 00/00/2015</a:t>
            </a:r>
          </a:p>
        </p:txBody>
      </p:sp>
      <p:pic>
        <p:nvPicPr>
          <p:cNvPr id="1028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975" y="4349353"/>
            <a:ext cx="2959100" cy="4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23808" y="4496992"/>
            <a:ext cx="2896664" cy="16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641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FFFFFF"/>
                </a:solidFill>
              </a:rPr>
              <a:t>Notions d'architecture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4006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RE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shutterstock_101172925_BD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0" b="-625"/>
          <a:stretch/>
        </p:blipFill>
        <p:spPr>
          <a:xfrm>
            <a:off x="-27352" y="1"/>
            <a:ext cx="9180000" cy="3950618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-27352" y="3811776"/>
            <a:ext cx="9180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rgbClr val="646567"/>
              </a:solidFill>
            </a:endParaRPr>
          </a:p>
        </p:txBody>
      </p:sp>
      <p:pic>
        <p:nvPicPr>
          <p:cNvPr id="16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fr-FR" sz="1000" kern="0" dirty="0" smtClean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33925" cy="1011906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2 lignes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0202" y="1167630"/>
            <a:ext cx="5333925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 smtClean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 smtClean="0"/>
              <a:t>Lieu, 00/00/2015</a:t>
            </a:r>
          </a:p>
        </p:txBody>
      </p:sp>
      <p:pic>
        <p:nvPicPr>
          <p:cNvPr id="20" name="Image 19" descr="label-blanc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8198" y="2859782"/>
            <a:ext cx="1061952" cy="8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43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rgbClr val="FFFFFF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fr-FR" sz="1000" kern="0" dirty="0" smtClean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2 lignes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 smtClean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 smtClean="0"/>
              <a:t>Lieu, 00/00/2015</a:t>
            </a:r>
          </a:p>
        </p:txBody>
      </p:sp>
    </p:spTree>
    <p:extLst>
      <p:ext uri="{BB962C8B-B14F-4D97-AF65-F5344CB8AC3E}">
        <p14:creationId xmlns:p14="http://schemas.microsoft.com/office/powerpoint/2010/main" val="2122862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Notions d'architecture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3295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646567"/>
                </a:solidFill>
              </a:rPr>
              <a:t>|  24/07/2018  |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>
                <a:solidFill>
                  <a:srgbClr val="646567"/>
                </a:solidFill>
              </a:rPr>
              <a:t>Example</a:t>
            </a:r>
            <a:r>
              <a:rPr lang="fr-FR" dirty="0" smtClean="0">
                <a:solidFill>
                  <a:srgbClr val="646567"/>
                </a:solidFill>
              </a:rPr>
              <a:t> 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9004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 smtClean="0"/>
              <a:t>Titre de la partie</a:t>
            </a:r>
            <a:endParaRPr lang="fr-FR" dirty="0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646567"/>
                </a:solidFill>
              </a:rPr>
              <a:t>|  24/07/2018  |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>
                <a:solidFill>
                  <a:srgbClr val="646567"/>
                </a:solidFill>
              </a:rPr>
              <a:t>Example</a:t>
            </a:r>
            <a:r>
              <a:rPr lang="fr-FR" dirty="0" smtClean="0">
                <a:solidFill>
                  <a:srgbClr val="646567"/>
                </a:solidFill>
              </a:rPr>
              <a:t> 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pic>
        <p:nvPicPr>
          <p:cNvPr id="3" name="Image 2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395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>
                <a:solidFill>
                  <a:srgbClr val="646567"/>
                </a:solidFill>
              </a:rPr>
              <a:t>Example</a:t>
            </a:r>
            <a:r>
              <a:rPr lang="fr-FR" dirty="0" smtClean="0">
                <a:solidFill>
                  <a:srgbClr val="646567"/>
                </a:solidFill>
              </a:rPr>
              <a:t> 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646567"/>
                </a:solidFill>
              </a:rPr>
              <a:t>|  24/07/2018  |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893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Notions d'architecture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3" name="Image 2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46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dirty="0" smtClean="0"/>
              <a:t>Notions d'architecture</a:t>
            </a:r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617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1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rgbClr val="A0C87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6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rgbClr val="A0C87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855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cxnSp>
        <p:nvCxnSpPr>
          <p:cNvPr id="16" name="Connecteur droit 15"/>
          <p:cNvCxnSpPr/>
          <p:nvPr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Notions d'architecture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29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Notions d'architecture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3" name="Image 2" descr="puce-donut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  <p:pic>
        <p:nvPicPr>
          <p:cNvPr id="6" name="Image 5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46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Notions d'architecture</a:t>
            </a:r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cxnSp>
        <p:nvCxnSpPr>
          <p:cNvPr id="6" name="Connecteur droit 5"/>
          <p:cNvCxnSpPr/>
          <p:nvPr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61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1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rgbClr val="A0C87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6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rgbClr val="A0C87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855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10" Type="http://schemas.openxmlformats.org/officeDocument/2006/relationships/image" Target="file://localhost/Users/carolinedargein/Documents/BLEND/BLEND_Clients/CLIENTS_OK-2014/BNP%20PARIBAS/ITG/PRESE_ITG/donut-orange.png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10" Type="http://schemas.openxmlformats.org/officeDocument/2006/relationships/image" Target="file://localhost/Users/carolinedargein/Documents/BLEND/BLEND_Clients/CLIENTS_OK-2014/BNP%20PARIBAS/ITG/PRESE_ITG/donut-orange.png" TargetMode="Externa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10" Type="http://schemas.openxmlformats.org/officeDocument/2006/relationships/image" Target="file://localhost/Users/carolinedargein/Documents/BLEND/BLEND_Clients/CLIENTS_OK-2014/BNP%20PARIBAS/ITG/PRESE_ITG/donut-orange.png" TargetMode="Externa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4.xml"/><Relationship Id="rId12" Type="http://schemas.openxmlformats.org/officeDocument/2006/relationships/image" Target="file://localhost/Users/carolinedargein/Documents/BLEND/BLEND_Clients/CLIENTS_OK-2014/BNP%20PARIBAS/ITG/PRESE_ITG/donut-orange.png" TargetMode="Externa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theme" Target="../theme/theme5.xml"/><Relationship Id="rId10" Type="http://schemas.openxmlformats.org/officeDocument/2006/relationships/image" Target="file://localhost/Users/carolinedargein/Documents/BLEND/BLEND_Clients/CLIENTS_OK-2014/BNP%20PARIBAS/ITG/PRESE_ITG/donut-orange.png" TargetMode="External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300192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noProof="0" dirty="0" smtClean="0"/>
              <a:t>Notions d'architecture</a:t>
            </a:r>
            <a:endParaRPr lang="fr-FR" noProof="0" dirty="0"/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58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691" r:id="rId2"/>
    <p:sldLayoutId id="2147483692" r:id="rId3"/>
    <p:sldLayoutId id="2147483693" r:id="rId4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9" r:link="rId10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300192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noProof="0" smtClean="0"/>
              <a:t>Notions d'architecture</a:t>
            </a:r>
            <a:endParaRPr lang="fr-FR" noProof="0" dirty="0"/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58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9" r:link="rId10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300192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noProof="0" smtClean="0"/>
              <a:t>Notions d'architecture</a:t>
            </a:r>
            <a:endParaRPr lang="fr-FR" noProof="0" dirty="0"/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58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9" r:link="rId10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300192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 smtClean="0">
                <a:solidFill>
                  <a:srgbClr val="FFFFFF"/>
                </a:solidFill>
              </a:rPr>
              <a:t>Notions d'architecture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08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11" r:link="rId12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02564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 err="1" smtClean="0">
                <a:solidFill>
                  <a:srgbClr val="646567"/>
                </a:solidFill>
              </a:rPr>
              <a:t>Example</a:t>
            </a:r>
            <a:r>
              <a:rPr lang="fr-FR" dirty="0" smtClean="0">
                <a:solidFill>
                  <a:srgbClr val="646567"/>
                </a:solidFill>
              </a:rPr>
              <a:t> 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70345" y="4796670"/>
            <a:ext cx="708555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 smtClean="0">
                <a:solidFill>
                  <a:srgbClr val="646567"/>
                </a:solidFill>
              </a:rPr>
              <a:t>|  24/07/2018  |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10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9" r:link="rId10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file://localhost/Users/carolinedargein/Desktop/donut-orange.pn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file://localhost/Users/carolinedargein/Desktop/donut-orange.p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file://localhost/Users/carolinedargein/Desktop/donut-orange.png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file://localhost/Users/carolinedargein/Desktop/donut-orange.pn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file://localhost/Users/carolinedargein/Desktop/donut-orange.pn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file://localhost/Users/carolinedargein/Desktop/donut-orange.pn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artifacts.elastic.co/downloads/kibana/kibana-6.5.4-windows-x86_64.zip" TargetMode="External"/><Relationship Id="rId4" Type="http://schemas.openxmlformats.org/officeDocument/2006/relationships/image" Target="file://localhost/Users/carolinedargein/Desktop/donut-orange.p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file://localhost/Users/carolinedargein/Desktop/donut-orange.p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file://localhost/Users/carolinedargein/Desktop/donut-orange.p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file://localhost/Users/carolinedargein/Desktop/donut-orange.png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file://localhost/Users/carolinedargein/Desktop/donut-orange.png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file://localhost/Users/carolinedargein/Desktop/donut-orange.png" TargetMode="Externa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jpeg"/><Relationship Id="rId4" Type="http://schemas.openxmlformats.org/officeDocument/2006/relationships/image" Target="file://localhost/Users/carolinedargein/Desktop/donut-orange.png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20538"/>
            <a:ext cx="9180512" cy="516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275856" y="2931790"/>
            <a:ext cx="5760640" cy="20162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5400" dirty="0" smtClean="0">
                <a:ln w="19050">
                  <a:solidFill>
                    <a:srgbClr val="000000"/>
                  </a:solidFill>
                </a:ln>
                <a:latin typeface="BNPP Sans Extra Bold" pitchFamily="50" charset="0"/>
              </a:rPr>
              <a:t>ELASTICSEARCH:</a:t>
            </a:r>
            <a:r>
              <a:rPr lang="fr-FR" sz="5400" dirty="0" smtClean="0">
                <a:ln w="19050">
                  <a:solidFill>
                    <a:srgbClr val="000000"/>
                  </a:solidFill>
                </a:ln>
                <a:solidFill>
                  <a:srgbClr val="00975F"/>
                </a:solidFill>
                <a:latin typeface="BNPP Sans Extra Bold" pitchFamily="50" charset="0"/>
              </a:rPr>
              <a:t> </a:t>
            </a:r>
          </a:p>
          <a:p>
            <a:r>
              <a:rPr lang="fr-FR" sz="4800" dirty="0" smtClean="0">
                <a:ln w="19050">
                  <a:solidFill>
                    <a:srgbClr val="000000"/>
                  </a:solidFill>
                </a:ln>
                <a:solidFill>
                  <a:srgbClr val="00975F"/>
                </a:solidFill>
                <a:latin typeface="BNPP Sans Extra Bold" pitchFamily="50" charset="0"/>
              </a:rPr>
              <a:t>You know, for </a:t>
            </a:r>
            <a:r>
              <a:rPr lang="fr-FR" sz="4800" dirty="0" err="1" smtClean="0">
                <a:ln w="19050">
                  <a:solidFill>
                    <a:srgbClr val="000000"/>
                  </a:solidFill>
                </a:ln>
                <a:solidFill>
                  <a:srgbClr val="00975F"/>
                </a:solidFill>
                <a:latin typeface="BNPP Sans Extra Bold" pitchFamily="50" charset="0"/>
              </a:rPr>
              <a:t>search</a:t>
            </a:r>
            <a:endParaRPr lang="fr-FR" sz="4800" dirty="0">
              <a:ln w="19050">
                <a:solidFill>
                  <a:srgbClr val="000000"/>
                </a:solidFill>
              </a:ln>
              <a:solidFill>
                <a:srgbClr val="00975F"/>
              </a:solidFill>
              <a:latin typeface="BNPP Sans Extra Bold" pitchFamily="50" charset="0"/>
            </a:endParaRPr>
          </a:p>
          <a:p>
            <a:endParaRPr lang="fr-FR" sz="4800" dirty="0" smtClean="0">
              <a:ln w="19050">
                <a:solidFill>
                  <a:srgbClr val="000000"/>
                </a:solidFill>
              </a:ln>
              <a:solidFill>
                <a:srgbClr val="00975F"/>
              </a:solidFill>
              <a:latin typeface="BNPP Sans Extra Bold" pitchFamily="50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51520" y="4731990"/>
            <a:ext cx="1512168" cy="1440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b="1" dirty="0" smtClean="0">
                <a:latin typeface="BNPP Sans Extra Bold" pitchFamily="50" charset="0"/>
              </a:rPr>
              <a:t>Jimmy SAVI </a:t>
            </a:r>
          </a:p>
          <a:p>
            <a:r>
              <a:rPr lang="fr-FR" sz="900" b="1" dirty="0" smtClean="0">
                <a:latin typeface="BNPP Sans Extra Bold" pitchFamily="50" charset="0"/>
              </a:rPr>
              <a:t>Décembre 2018</a:t>
            </a:r>
            <a:endParaRPr lang="fr-FR" sz="900" b="1" dirty="0" smtClean="0"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32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1"/>
          <p:cNvSpPr txBox="1">
            <a:spLocks/>
          </p:cNvSpPr>
          <p:nvPr/>
        </p:nvSpPr>
        <p:spPr>
          <a:xfrm>
            <a:off x="3654564" y="2324436"/>
            <a:ext cx="2213580" cy="494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Performance</a:t>
            </a:r>
            <a:endParaRPr lang="fr-FR" sz="2400" dirty="0"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61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1"/>
          <p:cNvSpPr txBox="1">
            <a:spLocks/>
          </p:cNvSpPr>
          <p:nvPr/>
        </p:nvSpPr>
        <p:spPr>
          <a:xfrm>
            <a:off x="3743908" y="2324436"/>
            <a:ext cx="1656184" cy="494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Pertinence</a:t>
            </a:r>
            <a:endParaRPr lang="fr-FR" sz="2400" dirty="0"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46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"/>
          <p:cNvSpPr txBox="1">
            <a:spLocks/>
          </p:cNvSpPr>
          <p:nvPr/>
        </p:nvSpPr>
        <p:spPr>
          <a:xfrm>
            <a:off x="755576" y="2108412"/>
            <a:ext cx="7848872" cy="9266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OK, essayons de réaliser ça avec ce que nous savons </a:t>
            </a:r>
            <a:r>
              <a:rPr lang="fr-FR" sz="2400" dirty="0" smtClean="0">
                <a:latin typeface="BNPP Type" pitchFamily="50" charset="0"/>
              </a:rPr>
              <a:t>faire!</a:t>
            </a:r>
            <a:endParaRPr lang="fr-FR" sz="2400" dirty="0"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46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1"/>
          <p:cNvSpPr>
            <a:spLocks noGrp="1"/>
          </p:cNvSpPr>
          <p:nvPr>
            <p:ph idx="1"/>
          </p:nvPr>
        </p:nvSpPr>
        <p:spPr>
          <a:xfrm>
            <a:off x="1403648" y="348929"/>
            <a:ext cx="6048672" cy="494629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fr-FR" sz="2400" dirty="0" smtClean="0">
                <a:latin typeface="BNPP Type" pitchFamily="50" charset="0"/>
              </a:rPr>
              <a:t>Bases de données des </a:t>
            </a:r>
            <a:r>
              <a:rPr lang="fr-FR" sz="2400" dirty="0" err="1" smtClean="0">
                <a:latin typeface="BNPP Type" pitchFamily="50" charset="0"/>
              </a:rPr>
              <a:t>CVs</a:t>
            </a:r>
            <a:r>
              <a:rPr lang="fr-FR" sz="2400" dirty="0" smtClean="0">
                <a:latin typeface="BNPP Type" pitchFamily="50" charset="0"/>
              </a:rPr>
              <a:t> des </a:t>
            </a:r>
            <a:r>
              <a:rPr lang="fr-FR" sz="2400" dirty="0" smtClean="0">
                <a:latin typeface="BNPP Type" pitchFamily="50" charset="0"/>
              </a:rPr>
              <a:t>développeurs </a:t>
            </a:r>
            <a:endParaRPr lang="fr-FR" sz="2400" dirty="0">
              <a:latin typeface="BNPP Type" pitchFamily="50" charset="0"/>
            </a:endParaRPr>
          </a:p>
        </p:txBody>
      </p:sp>
      <p:sp>
        <p:nvSpPr>
          <p:cNvPr id="5" name="Cylindre 4"/>
          <p:cNvSpPr/>
          <p:nvPr/>
        </p:nvSpPr>
        <p:spPr>
          <a:xfrm>
            <a:off x="3563888" y="2321168"/>
            <a:ext cx="2088232" cy="1584176"/>
          </a:xfrm>
          <a:prstGeom prst="can">
            <a:avLst/>
          </a:prstGeom>
          <a:solidFill>
            <a:schemeClr val="bg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Base de données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755576" y="1673096"/>
            <a:ext cx="1822296" cy="2338814"/>
            <a:chOff x="7081232" y="1135018"/>
            <a:chExt cx="1822296" cy="2338814"/>
          </a:xfrm>
        </p:grpSpPr>
        <p:sp>
          <p:nvSpPr>
            <p:cNvPr id="9" name="Rectangle 8"/>
            <p:cNvSpPr/>
            <p:nvPr/>
          </p:nvSpPr>
          <p:spPr>
            <a:xfrm>
              <a:off x="7081232" y="1135018"/>
              <a:ext cx="1368152" cy="19354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142192" y="1199406"/>
              <a:ext cx="1368152" cy="19354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213436" y="1252746"/>
              <a:ext cx="1368152" cy="19354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93064" y="1309514"/>
              <a:ext cx="1368152" cy="19354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372692" y="1375048"/>
              <a:ext cx="1368152" cy="19354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452320" y="1450102"/>
              <a:ext cx="1368152" cy="19354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5376" y="1517918"/>
              <a:ext cx="1368152" cy="1955914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</p:grpSp>
      <p:sp>
        <p:nvSpPr>
          <p:cNvPr id="26" name="ZoneTexte 25"/>
          <p:cNvSpPr txBox="1"/>
          <p:nvPr/>
        </p:nvSpPr>
        <p:spPr>
          <a:xfrm>
            <a:off x="6444208" y="2345172"/>
            <a:ext cx="2088232" cy="150340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r>
              <a:rPr lang="fr-FR" sz="1400" b="1" dirty="0" smtClean="0">
                <a:solidFill>
                  <a:srgbClr val="00925B"/>
                </a:solidFill>
                <a:latin typeface="BNPP Sans Extra Bold" pitchFamily="50" charset="0"/>
              </a:rPr>
              <a:t>   </a:t>
            </a:r>
          </a:p>
          <a:p>
            <a:r>
              <a:rPr lang="fr-FR" sz="1400" b="1" dirty="0">
                <a:solidFill>
                  <a:srgbClr val="00925B"/>
                </a:solidFill>
                <a:latin typeface="BNPP Sans Extra Bold" pitchFamily="50" charset="0"/>
              </a:rPr>
              <a:t> </a:t>
            </a:r>
            <a:r>
              <a:rPr lang="fr-FR" sz="1400" b="1" dirty="0" smtClean="0">
                <a:solidFill>
                  <a:srgbClr val="00925B"/>
                </a:solidFill>
                <a:latin typeface="BNPP Sans Extra Bold" pitchFamily="50" charset="0"/>
              </a:rPr>
              <a:t>  Rechercher </a:t>
            </a:r>
            <a:r>
              <a:rPr lang="fr-FR" sz="1400" b="1" dirty="0">
                <a:solidFill>
                  <a:srgbClr val="00925B"/>
                </a:solidFill>
                <a:latin typeface="BNPP Sans Extra Bold" pitchFamily="50" charset="0"/>
              </a:rPr>
              <a:t>des </a:t>
            </a:r>
            <a:r>
              <a:rPr lang="fr-FR" sz="1400" b="1" dirty="0" err="1" smtClean="0">
                <a:solidFill>
                  <a:srgbClr val="00925B"/>
                </a:solidFill>
                <a:latin typeface="BNPP Sans Extra Bold" pitchFamily="50" charset="0"/>
              </a:rPr>
              <a:t>CV</a:t>
            </a:r>
            <a:r>
              <a:rPr lang="fr-FR" sz="1400" b="1" dirty="0" err="1" smtClean="0">
                <a:solidFill>
                  <a:srgbClr val="00925B"/>
                </a:solidFill>
                <a:latin typeface="BNPP Sans Extra Bold" pitchFamily="50" charset="0"/>
              </a:rPr>
              <a:t>s</a:t>
            </a:r>
            <a:r>
              <a:rPr lang="fr-FR" sz="1400" b="1" dirty="0" smtClean="0">
                <a:solidFill>
                  <a:srgbClr val="00925B"/>
                </a:solidFill>
                <a:latin typeface="BNPP Sans Extra Bold" pitchFamily="50" charset="0"/>
              </a:rPr>
              <a:t> </a:t>
            </a:r>
            <a:r>
              <a:rPr lang="fr-FR" sz="1400" b="1" dirty="0" smtClean="0">
                <a:solidFill>
                  <a:srgbClr val="00925B"/>
                </a:solidFill>
                <a:latin typeface="BNPP Sans Extra Bold" pitchFamily="50" charset="0"/>
              </a:rPr>
              <a:t>:</a:t>
            </a:r>
          </a:p>
          <a:p>
            <a:endParaRPr lang="fr-FR" sz="1400" b="1" dirty="0" smtClean="0">
              <a:solidFill>
                <a:srgbClr val="000000"/>
              </a:solidFill>
              <a:latin typeface="BNPP Sans Extra Bold" pitchFamily="50" charset="0"/>
            </a:endParaRPr>
          </a:p>
          <a:p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    </a:t>
            </a:r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  <a:sym typeface="Wingdings" panose="05000000000000000000" pitchFamily="2" charset="2"/>
              </a:rPr>
              <a:t> </a:t>
            </a:r>
            <a:r>
              <a:rPr lang="fr-FR" sz="1200" b="1" dirty="0" smtClean="0">
                <a:solidFill>
                  <a:srgbClr val="000000"/>
                </a:solidFill>
                <a:latin typeface="BNPP Sans Extra Bold" pitchFamily="50" charset="0"/>
                <a:sym typeface="Wingdings" panose="05000000000000000000" pitchFamily="2" charset="2"/>
              </a:rPr>
              <a:t>par n’importe quoi</a:t>
            </a:r>
          </a:p>
          <a:p>
            <a:r>
              <a:rPr lang="fr-FR" sz="1200" b="1" dirty="0">
                <a:solidFill>
                  <a:srgbClr val="000000"/>
                </a:solidFill>
                <a:latin typeface="BNPP Sans Extra Bold" pitchFamily="50" charset="0"/>
                <a:sym typeface="Wingdings" panose="05000000000000000000" pitchFamily="2" charset="2"/>
              </a:rPr>
              <a:t> </a:t>
            </a:r>
            <a:r>
              <a:rPr lang="fr-FR" sz="1200" b="1" dirty="0" smtClean="0">
                <a:solidFill>
                  <a:srgbClr val="000000"/>
                </a:solidFill>
                <a:latin typeface="BNPP Sans Extra Bold" pitchFamily="50" charset="0"/>
                <a:sym typeface="Wingdings" panose="05000000000000000000" pitchFamily="2" charset="2"/>
              </a:rPr>
              <a:t>      avec pertinence</a:t>
            </a:r>
          </a:p>
          <a:p>
            <a:r>
              <a:rPr lang="fr-FR" sz="1200" b="1" dirty="0" smtClean="0">
                <a:solidFill>
                  <a:srgbClr val="000000"/>
                </a:solidFill>
                <a:latin typeface="BNPP Sans Extra Bold" pitchFamily="50" charset="0"/>
                <a:sym typeface="Wingdings" panose="05000000000000000000" pitchFamily="2" charset="2"/>
              </a:rPr>
              <a:t>       rapidement</a:t>
            </a:r>
            <a:endParaRPr lang="fr-FR" sz="1200" b="1" dirty="0" smtClean="0">
              <a:solidFill>
                <a:srgbClr val="000000"/>
              </a:solidFill>
              <a:latin typeface="BNPP Sans Extra Bold" pitchFamily="50" charset="0"/>
            </a:endParaRPr>
          </a:p>
          <a:p>
            <a:endParaRPr lang="fr-FR" sz="1400" b="1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2699792" y="2955905"/>
            <a:ext cx="792088" cy="263917"/>
          </a:xfrm>
          <a:prstGeom prst="rightArrow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29" name="Flèche droite 28"/>
          <p:cNvSpPr/>
          <p:nvPr/>
        </p:nvSpPr>
        <p:spPr>
          <a:xfrm>
            <a:off x="5724128" y="2955905"/>
            <a:ext cx="720080" cy="263917"/>
          </a:xfrm>
          <a:prstGeom prst="rightArrow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21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11860" y="267494"/>
            <a:ext cx="2520280" cy="2160240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11860" y="267495"/>
            <a:ext cx="2520280" cy="576064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chemeClr val="bg1"/>
                </a:solidFill>
                <a:latin typeface="BNPP Sans Extra Bold" pitchFamily="50" charset="0"/>
              </a:rPr>
              <a:t>CV</a:t>
            </a:r>
            <a:endParaRPr lang="fr-FR" sz="1400" dirty="0" smtClean="0">
              <a:solidFill>
                <a:schemeClr val="bg1"/>
              </a:solidFill>
              <a:latin typeface="BNPP Sans Extra Bold" pitchFamily="50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383868" y="915566"/>
            <a:ext cx="2124236" cy="151216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- </a:t>
            </a:r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    id </a:t>
            </a:r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(long)</a:t>
            </a:r>
          </a:p>
          <a:p>
            <a:pPr marL="285750" indent="-285750">
              <a:buFontTx/>
              <a:buChar char="-"/>
            </a:pPr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prenom </a:t>
            </a:r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(</a:t>
            </a:r>
            <a:r>
              <a:rPr lang="fr-FR" sz="1400" dirty="0" err="1" smtClean="0">
                <a:solidFill>
                  <a:srgbClr val="000000"/>
                </a:solidFill>
                <a:latin typeface="BNPP Sans Extra Bold" pitchFamily="50" charset="0"/>
              </a:rPr>
              <a:t>varchar</a:t>
            </a:r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nom </a:t>
            </a:r>
            <a:r>
              <a:rPr lang="fr-FR" sz="1400" dirty="0">
                <a:solidFill>
                  <a:srgbClr val="000000"/>
                </a:solidFill>
                <a:latin typeface="BNPP Sans Extra Bold" pitchFamily="50" charset="0"/>
              </a:rPr>
              <a:t>(</a:t>
            </a:r>
            <a:r>
              <a:rPr lang="fr-FR" sz="1400" dirty="0" err="1">
                <a:solidFill>
                  <a:srgbClr val="000000"/>
                </a:solidFill>
                <a:latin typeface="BNPP Sans Extra Bold" pitchFamily="50" charset="0"/>
              </a:rPr>
              <a:t>varchar</a:t>
            </a:r>
            <a:r>
              <a:rPr lang="fr-FR" sz="1400" dirty="0">
                <a:solidFill>
                  <a:srgbClr val="000000"/>
                </a:solidFill>
                <a:latin typeface="BNPP Sans Extra Bold" pitchFamily="50" charset="0"/>
              </a:rPr>
              <a:t>)</a:t>
            </a:r>
            <a:endParaRPr lang="fr-FR" sz="1400" dirty="0" smtClean="0">
              <a:solidFill>
                <a:srgbClr val="000000"/>
              </a:solidFill>
              <a:latin typeface="BNPP Sans Extra Bold" pitchFamily="50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000000"/>
                </a:solidFill>
                <a:latin typeface="BNPP Sans Extra Bold" pitchFamily="50" charset="0"/>
              </a:rPr>
              <a:t>t</a:t>
            </a:r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itre </a:t>
            </a:r>
            <a:r>
              <a:rPr lang="fr-FR" sz="1400" dirty="0">
                <a:solidFill>
                  <a:srgbClr val="000000"/>
                </a:solidFill>
                <a:latin typeface="BNPP Sans Extra Bold" pitchFamily="50" charset="0"/>
              </a:rPr>
              <a:t>(</a:t>
            </a:r>
            <a:r>
              <a:rPr lang="fr-FR" sz="1400" dirty="0" err="1">
                <a:solidFill>
                  <a:srgbClr val="000000"/>
                </a:solidFill>
                <a:latin typeface="BNPP Sans Extra Bold" pitchFamily="50" charset="0"/>
              </a:rPr>
              <a:t>varchar</a:t>
            </a:r>
            <a:r>
              <a:rPr lang="fr-FR" sz="1400" dirty="0">
                <a:solidFill>
                  <a:srgbClr val="000000"/>
                </a:solidFill>
                <a:latin typeface="BNPP Sans Extra Bold" pitchFamily="50" charset="0"/>
              </a:rPr>
              <a:t>)</a:t>
            </a:r>
            <a:endParaRPr lang="fr-FR" sz="1400" dirty="0" smtClean="0">
              <a:solidFill>
                <a:srgbClr val="000000"/>
              </a:solidFill>
              <a:latin typeface="BNPP Sans Extra Bold" pitchFamily="50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000000"/>
                </a:solidFill>
                <a:latin typeface="BNPP Sans Extra Bold" pitchFamily="50" charset="0"/>
              </a:rPr>
              <a:t>d</a:t>
            </a:r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escription </a:t>
            </a:r>
            <a:r>
              <a:rPr lang="fr-FR" sz="1400" dirty="0">
                <a:solidFill>
                  <a:srgbClr val="000000"/>
                </a:solidFill>
                <a:latin typeface="BNPP Sans Extra Bold" pitchFamily="50" charset="0"/>
              </a:rPr>
              <a:t>(</a:t>
            </a:r>
            <a:r>
              <a:rPr lang="fr-FR" sz="1400" dirty="0" err="1">
                <a:solidFill>
                  <a:srgbClr val="000000"/>
                </a:solidFill>
                <a:latin typeface="BNPP Sans Extra Bold" pitchFamily="50" charset="0"/>
              </a:rPr>
              <a:t>varchar</a:t>
            </a:r>
            <a:r>
              <a:rPr lang="fr-FR" sz="1400" dirty="0">
                <a:solidFill>
                  <a:srgbClr val="000000"/>
                </a:solidFill>
                <a:latin typeface="BNPP Sans Extra Bold" pitchFamily="50" charset="0"/>
              </a:rPr>
              <a:t>)</a:t>
            </a:r>
            <a:endParaRPr lang="fr-FR" sz="140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79512" y="3579862"/>
            <a:ext cx="8568952" cy="13681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2800" dirty="0" smtClean="0">
                <a:solidFill>
                  <a:srgbClr val="00925B"/>
                </a:solidFill>
                <a:latin typeface="BNPP Sans Extra Bold" pitchFamily="50" charset="0"/>
              </a:rPr>
              <a:t>SELECT</a:t>
            </a:r>
            <a:r>
              <a:rPr lang="fr-FR" sz="2800" dirty="0" smtClean="0">
                <a:solidFill>
                  <a:srgbClr val="000000"/>
                </a:solidFill>
                <a:latin typeface="BNPP Sans Extra Bold" pitchFamily="50" charset="0"/>
              </a:rPr>
              <a:t> </a:t>
            </a:r>
            <a:r>
              <a:rPr lang="fr-FR" sz="2800" dirty="0" smtClean="0">
                <a:solidFill>
                  <a:srgbClr val="000000"/>
                </a:solidFill>
                <a:latin typeface="BNPP Sans Extra Bold" pitchFamily="50" charset="0"/>
              </a:rPr>
              <a:t>* </a:t>
            </a:r>
            <a:r>
              <a:rPr lang="fr-FR" sz="2800" dirty="0" err="1" smtClean="0">
                <a:solidFill>
                  <a:srgbClr val="000000"/>
                </a:solidFill>
                <a:latin typeface="BNPP Sans Extra Bold" pitchFamily="50" charset="0"/>
              </a:rPr>
              <a:t>from</a:t>
            </a:r>
            <a:r>
              <a:rPr lang="fr-FR" sz="2800" dirty="0" smtClean="0">
                <a:solidFill>
                  <a:srgbClr val="000000"/>
                </a:solidFill>
                <a:latin typeface="BNPP Sans Extra Bold" pitchFamily="50" charset="0"/>
              </a:rPr>
              <a:t> CV </a:t>
            </a:r>
            <a:r>
              <a:rPr lang="fr-FR" sz="2800" dirty="0" err="1" smtClean="0">
                <a:solidFill>
                  <a:srgbClr val="000000"/>
                </a:solidFill>
                <a:latin typeface="BNPP Sans Extra Bold" pitchFamily="50" charset="0"/>
              </a:rPr>
              <a:t>where</a:t>
            </a:r>
            <a:r>
              <a:rPr lang="fr-FR" sz="2800" dirty="0" smtClean="0">
                <a:solidFill>
                  <a:srgbClr val="000000"/>
                </a:solidFill>
                <a:latin typeface="BNPP Sans Extra Bold" pitchFamily="50" charset="0"/>
              </a:rPr>
              <a:t> prenom </a:t>
            </a:r>
            <a:r>
              <a:rPr lang="fr-FR" sz="2800" dirty="0" err="1" smtClean="0">
                <a:solidFill>
                  <a:srgbClr val="00925B"/>
                </a:solidFill>
                <a:latin typeface="BNPP Sans Extra Bold" pitchFamily="50" charset="0"/>
              </a:rPr>
              <a:t>like</a:t>
            </a:r>
            <a:r>
              <a:rPr lang="fr-FR" sz="2800" dirty="0" smtClean="0">
                <a:solidFill>
                  <a:srgbClr val="00925B"/>
                </a:solidFill>
                <a:latin typeface="BNPP Sans Extra Bold" pitchFamily="50" charset="0"/>
              </a:rPr>
              <a:t> %</a:t>
            </a:r>
            <a:r>
              <a:rPr lang="fr-FR" sz="2800" dirty="0" err="1" smtClean="0">
                <a:solidFill>
                  <a:srgbClr val="000000"/>
                </a:solidFill>
                <a:latin typeface="BNPP Sans Extra Bold" pitchFamily="50" charset="0"/>
              </a:rPr>
              <a:t>query</a:t>
            </a:r>
            <a:r>
              <a:rPr lang="fr-FR" sz="2800" dirty="0" smtClean="0">
                <a:solidFill>
                  <a:srgbClr val="00925B"/>
                </a:solidFill>
                <a:latin typeface="BNPP Sans Extra Bold" pitchFamily="50" charset="0"/>
              </a:rPr>
              <a:t>% </a:t>
            </a:r>
            <a:r>
              <a:rPr lang="fr-FR" sz="2800" dirty="0" smtClean="0">
                <a:solidFill>
                  <a:srgbClr val="0070C0"/>
                </a:solidFill>
                <a:latin typeface="BNPP Sans Extra Bold" pitchFamily="50" charset="0"/>
              </a:rPr>
              <a:t>or</a:t>
            </a:r>
            <a:r>
              <a:rPr lang="fr-FR" sz="2800" dirty="0" smtClean="0">
                <a:solidFill>
                  <a:srgbClr val="00925B"/>
                </a:solidFill>
                <a:latin typeface="BNPP Sans Extra Bold" pitchFamily="50" charset="0"/>
              </a:rPr>
              <a:t> </a:t>
            </a:r>
            <a:r>
              <a:rPr lang="fr-FR" sz="2800" dirty="0" smtClean="0">
                <a:solidFill>
                  <a:srgbClr val="000000"/>
                </a:solidFill>
                <a:latin typeface="BNPP Sans Extra Bold" pitchFamily="50" charset="0"/>
              </a:rPr>
              <a:t>nom </a:t>
            </a:r>
            <a:r>
              <a:rPr lang="fr-FR" sz="2800" dirty="0" err="1">
                <a:solidFill>
                  <a:srgbClr val="00925B"/>
                </a:solidFill>
                <a:latin typeface="BNPP Sans Extra Bold" pitchFamily="50" charset="0"/>
              </a:rPr>
              <a:t>like</a:t>
            </a:r>
            <a:r>
              <a:rPr lang="fr-FR" sz="2800" dirty="0">
                <a:solidFill>
                  <a:srgbClr val="00925B"/>
                </a:solidFill>
                <a:latin typeface="BNPP Sans Extra Bold" pitchFamily="50" charset="0"/>
              </a:rPr>
              <a:t> </a:t>
            </a:r>
            <a:r>
              <a:rPr lang="fr-FR" sz="2800" dirty="0" smtClean="0">
                <a:solidFill>
                  <a:srgbClr val="00925B"/>
                </a:solidFill>
                <a:latin typeface="BNPP Sans Extra Bold" pitchFamily="50" charset="0"/>
              </a:rPr>
              <a:t>%</a:t>
            </a:r>
            <a:r>
              <a:rPr lang="fr-FR" sz="2800" dirty="0" err="1" smtClean="0">
                <a:solidFill>
                  <a:srgbClr val="000000"/>
                </a:solidFill>
                <a:latin typeface="BNPP Sans Extra Bold" pitchFamily="50" charset="0"/>
              </a:rPr>
              <a:t>query</a:t>
            </a:r>
            <a:r>
              <a:rPr lang="fr-FR" sz="2800" dirty="0" smtClean="0">
                <a:solidFill>
                  <a:srgbClr val="00925B"/>
                </a:solidFill>
                <a:latin typeface="BNPP Sans Extra Bold" pitchFamily="50" charset="0"/>
              </a:rPr>
              <a:t>% </a:t>
            </a:r>
            <a:r>
              <a:rPr lang="fr-FR" sz="2800" dirty="0" smtClean="0">
                <a:solidFill>
                  <a:srgbClr val="0070C0"/>
                </a:solidFill>
                <a:latin typeface="BNPP Sans Extra Bold" pitchFamily="50" charset="0"/>
              </a:rPr>
              <a:t>or</a:t>
            </a:r>
            <a:r>
              <a:rPr lang="fr-FR" sz="2800" dirty="0" smtClean="0">
                <a:solidFill>
                  <a:srgbClr val="00925B"/>
                </a:solidFill>
                <a:latin typeface="BNPP Sans Extra Bold" pitchFamily="50" charset="0"/>
              </a:rPr>
              <a:t> </a:t>
            </a:r>
            <a:r>
              <a:rPr lang="fr-FR" sz="2800" dirty="0" smtClean="0">
                <a:solidFill>
                  <a:srgbClr val="000000"/>
                </a:solidFill>
                <a:latin typeface="BNPP Sans Extra Bold" pitchFamily="50" charset="0"/>
              </a:rPr>
              <a:t>titre </a:t>
            </a:r>
            <a:r>
              <a:rPr lang="fr-FR" sz="2800" dirty="0" err="1" smtClean="0">
                <a:solidFill>
                  <a:srgbClr val="00925B"/>
                </a:solidFill>
                <a:latin typeface="BNPP Sans Extra Bold" pitchFamily="50" charset="0"/>
              </a:rPr>
              <a:t>like</a:t>
            </a:r>
            <a:r>
              <a:rPr lang="fr-FR" sz="2800" dirty="0" smtClean="0">
                <a:solidFill>
                  <a:srgbClr val="00925B"/>
                </a:solidFill>
                <a:latin typeface="BNPP Sans Extra Bold" pitchFamily="50" charset="0"/>
              </a:rPr>
              <a:t> %</a:t>
            </a:r>
            <a:r>
              <a:rPr lang="fr-FR" sz="2800" dirty="0" err="1" smtClean="0">
                <a:solidFill>
                  <a:srgbClr val="000000"/>
                </a:solidFill>
                <a:latin typeface="BNPP Sans Extra Bold" pitchFamily="50" charset="0"/>
              </a:rPr>
              <a:t>query</a:t>
            </a:r>
            <a:r>
              <a:rPr lang="fr-FR" sz="2800" dirty="0" smtClean="0">
                <a:solidFill>
                  <a:srgbClr val="00925B"/>
                </a:solidFill>
                <a:latin typeface="BNPP Sans Extra Bold" pitchFamily="50" charset="0"/>
              </a:rPr>
              <a:t>% </a:t>
            </a:r>
            <a:r>
              <a:rPr lang="fr-FR" sz="2800" dirty="0" smtClean="0">
                <a:solidFill>
                  <a:srgbClr val="0070C0"/>
                </a:solidFill>
                <a:latin typeface="BNPP Sans Extra Bold" pitchFamily="50" charset="0"/>
              </a:rPr>
              <a:t>or</a:t>
            </a:r>
            <a:r>
              <a:rPr lang="fr-FR" sz="2800" dirty="0" smtClean="0">
                <a:solidFill>
                  <a:srgbClr val="00925B"/>
                </a:solidFill>
                <a:latin typeface="BNPP Sans Extra Bold" pitchFamily="50" charset="0"/>
              </a:rPr>
              <a:t> </a:t>
            </a:r>
            <a:r>
              <a:rPr lang="fr-FR" sz="2800" dirty="0" smtClean="0">
                <a:solidFill>
                  <a:srgbClr val="000000"/>
                </a:solidFill>
                <a:latin typeface="BNPP Sans Extra Bold" pitchFamily="50" charset="0"/>
              </a:rPr>
              <a:t>description </a:t>
            </a:r>
            <a:r>
              <a:rPr lang="fr-FR" sz="2800" dirty="0" err="1" smtClean="0">
                <a:solidFill>
                  <a:srgbClr val="00925B"/>
                </a:solidFill>
                <a:latin typeface="BNPP Sans Extra Bold" pitchFamily="50" charset="0"/>
              </a:rPr>
              <a:t>like</a:t>
            </a:r>
            <a:r>
              <a:rPr lang="fr-FR" sz="2800" dirty="0" smtClean="0">
                <a:solidFill>
                  <a:srgbClr val="00925B"/>
                </a:solidFill>
                <a:latin typeface="BNPP Sans Extra Bold" pitchFamily="50" charset="0"/>
              </a:rPr>
              <a:t> %</a:t>
            </a:r>
            <a:r>
              <a:rPr lang="fr-FR" sz="2800" dirty="0" err="1" smtClean="0">
                <a:solidFill>
                  <a:srgbClr val="000000"/>
                </a:solidFill>
                <a:latin typeface="BNPP Sans Extra Bold" pitchFamily="50" charset="0"/>
              </a:rPr>
              <a:t>query</a:t>
            </a:r>
            <a:r>
              <a:rPr lang="fr-FR" sz="2800" dirty="0" smtClean="0">
                <a:solidFill>
                  <a:srgbClr val="00925B"/>
                </a:solidFill>
                <a:latin typeface="BNPP Sans Extra Bold" pitchFamily="50" charset="0"/>
              </a:rPr>
              <a:t>%</a:t>
            </a:r>
            <a:endParaRPr lang="fr-FR" sz="2800" dirty="0">
              <a:solidFill>
                <a:srgbClr val="00925B"/>
              </a:solidFill>
              <a:latin typeface="BNPP Sans Extra Bold" pitchFamily="50" charset="0"/>
            </a:endParaRPr>
          </a:p>
          <a:p>
            <a:endParaRPr lang="fr-FR" sz="1400" dirty="0">
              <a:solidFill>
                <a:srgbClr val="00925B"/>
              </a:solidFill>
              <a:latin typeface="BNPP Sans Extra Bold" pitchFamily="50" charset="0"/>
            </a:endParaRPr>
          </a:p>
          <a:p>
            <a:endParaRPr lang="fr-FR" sz="1400" dirty="0">
              <a:solidFill>
                <a:srgbClr val="00925B"/>
              </a:solidFill>
              <a:latin typeface="BNPP Sans Extra Bold" pitchFamily="50" charset="0"/>
            </a:endParaRPr>
          </a:p>
          <a:p>
            <a:endParaRPr lang="fr-FR" sz="1400" dirty="0" smtClean="0">
              <a:solidFill>
                <a:srgbClr val="00925B"/>
              </a:solidFill>
              <a:latin typeface="BNPP Sans Extra Bold" pitchFamily="50" charset="0"/>
            </a:endParaRPr>
          </a:p>
        </p:txBody>
      </p:sp>
      <p:grpSp>
        <p:nvGrpSpPr>
          <p:cNvPr id="15" name="Groupe 14"/>
          <p:cNvGrpSpPr/>
          <p:nvPr/>
        </p:nvGrpSpPr>
        <p:grpSpPr>
          <a:xfrm>
            <a:off x="2627784" y="2844542"/>
            <a:ext cx="3710508" cy="303272"/>
            <a:chOff x="2877716" y="2708146"/>
            <a:chExt cx="3710508" cy="303272"/>
          </a:xfrm>
        </p:grpSpPr>
        <p:sp>
          <p:nvSpPr>
            <p:cNvPr id="10" name="ZoneTexte 9"/>
            <p:cNvSpPr txBox="1"/>
            <p:nvPr/>
          </p:nvSpPr>
          <p:spPr>
            <a:xfrm>
              <a:off x="2877716" y="2723386"/>
              <a:ext cx="1334244" cy="2880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fr-FR" sz="1400" dirty="0" smtClean="0">
                  <a:solidFill>
                    <a:srgbClr val="323334"/>
                  </a:solidFill>
                  <a:latin typeface="BNPP Type" pitchFamily="50" charset="0"/>
                </a:rPr>
                <a:t>Vous cherchez</a:t>
              </a:r>
              <a:r>
                <a:rPr lang="fr-FR" sz="1200" dirty="0" smtClean="0">
                  <a:solidFill>
                    <a:schemeClr val="accent4"/>
                  </a:solidFill>
                </a:rPr>
                <a:t>: 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4135760" y="2708146"/>
              <a:ext cx="2452464" cy="24650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 lang="fr-FR" sz="1400" dirty="0" smtClean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15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5566"/>
            <a:ext cx="9144000" cy="4227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447764" y="195486"/>
            <a:ext cx="4248472" cy="5040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2800" dirty="0" smtClean="0">
                <a:solidFill>
                  <a:srgbClr val="000000"/>
                </a:solidFill>
                <a:latin typeface="BNPP Sans Extra Bold" pitchFamily="50" charset="0"/>
              </a:rPr>
              <a:t>Ça rame assez rapidement</a:t>
            </a:r>
            <a:endParaRPr lang="fr-FR" sz="280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77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5280"/>
            <a:ext cx="4067944" cy="228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736" y="1"/>
            <a:ext cx="9174736" cy="5143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323528" y="123478"/>
            <a:ext cx="583264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4400" dirty="0" smtClean="0">
                <a:solidFill>
                  <a:schemeClr val="bg1"/>
                </a:solidFill>
                <a:latin typeface="BNPP Sans Extra Bold" pitchFamily="50" charset="0"/>
              </a:rPr>
              <a:t>ARE YOU KIDDING ME ? </a:t>
            </a:r>
            <a:endParaRPr lang="fr-FR" sz="4400" dirty="0" smtClean="0">
              <a:solidFill>
                <a:schemeClr val="bg1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7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"/>
          <p:cNvSpPr txBox="1">
            <a:spLocks/>
          </p:cNvSpPr>
          <p:nvPr/>
        </p:nvSpPr>
        <p:spPr>
          <a:xfrm>
            <a:off x="377534" y="2067694"/>
            <a:ext cx="8388932" cy="9266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dirty="0">
                <a:latin typeface="BNPP Type" pitchFamily="50" charset="0"/>
              </a:rPr>
              <a:t>L</a:t>
            </a:r>
            <a:r>
              <a:rPr lang="fr-FR" sz="2400" dirty="0" smtClean="0">
                <a:latin typeface="BNPP Type" pitchFamily="50" charset="0"/>
              </a:rPr>
              <a:t>es bases de données relationnelles ne servent pas à faire cela</a:t>
            </a:r>
            <a:endParaRPr lang="fr-FR" sz="2400" dirty="0"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60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"/>
          <p:cNvSpPr txBox="1">
            <a:spLocks/>
          </p:cNvSpPr>
          <p:nvPr/>
        </p:nvSpPr>
        <p:spPr>
          <a:xfrm>
            <a:off x="107504" y="123478"/>
            <a:ext cx="8784976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3200" dirty="0" smtClean="0">
                <a:latin typeface="BNPP Type" pitchFamily="50" charset="0"/>
              </a:rPr>
              <a:t>Quand dans une barre de recherche je tape </a:t>
            </a:r>
            <a:r>
              <a:rPr lang="fr-FR" sz="3200" dirty="0" smtClean="0">
                <a:solidFill>
                  <a:srgbClr val="00925B"/>
                </a:solidFill>
                <a:latin typeface="BNPP Type" pitchFamily="50" charset="0"/>
              </a:rPr>
              <a:t>progr</a:t>
            </a:r>
            <a:endParaRPr lang="fr-FR" sz="3200" dirty="0">
              <a:solidFill>
                <a:srgbClr val="00925B"/>
              </a:solidFill>
              <a:latin typeface="BNPP Type" pitchFamily="50" charset="0"/>
            </a:endParaRP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611560" y="1059582"/>
            <a:ext cx="583264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La recherche </a:t>
            </a:r>
            <a:r>
              <a:rPr lang="fr-FR" sz="2400" dirty="0" smtClean="0">
                <a:latin typeface="BNPP Type" pitchFamily="50" charset="0"/>
              </a:rPr>
              <a:t>doit </a:t>
            </a:r>
            <a:r>
              <a:rPr lang="fr-FR" sz="2400" dirty="0" smtClean="0">
                <a:latin typeface="BNPP Type" pitchFamily="50" charset="0"/>
              </a:rPr>
              <a:t>pouvoir me renvoyer </a:t>
            </a:r>
            <a:endParaRPr lang="fr-FR" sz="2400" dirty="0">
              <a:latin typeface="BNPP Type" pitchFamily="50" charset="0"/>
            </a:endParaRPr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827584" y="1779662"/>
            <a:ext cx="1944216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b="1" dirty="0" smtClean="0">
                <a:solidFill>
                  <a:srgbClr val="00925B"/>
                </a:solidFill>
                <a:latin typeface="BNPP Type" pitchFamily="50" charset="0"/>
              </a:rPr>
              <a:t>prog</a:t>
            </a:r>
            <a:r>
              <a:rPr lang="fr-FR" sz="2400" dirty="0" smtClean="0">
                <a:latin typeface="BNPP Type" pitchFamily="50" charset="0"/>
              </a:rPr>
              <a:t>ramme</a:t>
            </a:r>
            <a:endParaRPr lang="fr-FR" sz="2400" dirty="0">
              <a:latin typeface="BNPP Type" pitchFamily="50" charset="0"/>
            </a:endParaRPr>
          </a:p>
        </p:txBody>
      </p:sp>
      <p:sp>
        <p:nvSpPr>
          <p:cNvPr id="9" name="Espace réservé du contenu 1"/>
          <p:cNvSpPr txBox="1">
            <a:spLocks/>
          </p:cNvSpPr>
          <p:nvPr/>
        </p:nvSpPr>
        <p:spPr>
          <a:xfrm>
            <a:off x="2987824" y="2256666"/>
            <a:ext cx="2376264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re</a:t>
            </a:r>
            <a:r>
              <a:rPr lang="fr-FR" sz="2400" b="1" dirty="0" smtClean="0">
                <a:solidFill>
                  <a:srgbClr val="00925B"/>
                </a:solidFill>
                <a:latin typeface="BNPP Type" pitchFamily="50" charset="0"/>
              </a:rPr>
              <a:t>prog</a:t>
            </a:r>
            <a:r>
              <a:rPr lang="fr-FR" sz="2400" dirty="0" smtClean="0">
                <a:latin typeface="BNPP Type" pitchFamily="50" charset="0"/>
              </a:rPr>
              <a:t>rammer</a:t>
            </a:r>
            <a:endParaRPr lang="fr-FR" sz="2400" dirty="0">
              <a:latin typeface="BNPP Type" pitchFamily="50" charset="0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5796136" y="3314690"/>
            <a:ext cx="2880320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b="1" dirty="0" smtClean="0">
                <a:solidFill>
                  <a:srgbClr val="00925B"/>
                </a:solidFill>
                <a:latin typeface="BNPP Type" pitchFamily="50" charset="0"/>
              </a:rPr>
              <a:t>prog</a:t>
            </a:r>
            <a:r>
              <a:rPr lang="fr-FR" sz="2400" dirty="0" smtClean="0">
                <a:latin typeface="BNPP Type" pitchFamily="50" charset="0"/>
              </a:rPr>
              <a:t>rammation</a:t>
            </a:r>
            <a:endParaRPr lang="fr-FR" sz="2400" dirty="0">
              <a:latin typeface="BNPP Type" pitchFamily="50" charset="0"/>
            </a:endParaRPr>
          </a:p>
        </p:txBody>
      </p:sp>
      <p:sp>
        <p:nvSpPr>
          <p:cNvPr id="12" name="Espace réservé du contenu 1"/>
          <p:cNvSpPr txBox="1">
            <a:spLocks/>
          </p:cNvSpPr>
          <p:nvPr/>
        </p:nvSpPr>
        <p:spPr>
          <a:xfrm>
            <a:off x="755576" y="3962762"/>
            <a:ext cx="511256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b="1" dirty="0">
                <a:solidFill>
                  <a:srgbClr val="00925B"/>
                </a:solidFill>
                <a:latin typeface="BNPP Type" pitchFamily="50" charset="0"/>
              </a:rPr>
              <a:t>p</a:t>
            </a:r>
            <a:r>
              <a:rPr lang="fr-FR" sz="2400" b="1" dirty="0" smtClean="0">
                <a:solidFill>
                  <a:srgbClr val="00925B"/>
                </a:solidFill>
                <a:latin typeface="BNPP Type" pitchFamily="50" charset="0"/>
              </a:rPr>
              <a:t>rog</a:t>
            </a:r>
            <a:r>
              <a:rPr lang="fr-FR" sz="2400" dirty="0" smtClean="0">
                <a:latin typeface="BNPP Type" pitchFamily="50" charset="0"/>
              </a:rPr>
              <a:t>rammation fonctionnelle</a:t>
            </a:r>
            <a:endParaRPr lang="fr-FR" sz="2400" dirty="0">
              <a:latin typeface="BNPP Type" pitchFamily="50" charset="0"/>
            </a:endParaRPr>
          </a:p>
        </p:txBody>
      </p:sp>
      <p:sp>
        <p:nvSpPr>
          <p:cNvPr id="13" name="Espace réservé du contenu 1"/>
          <p:cNvSpPr txBox="1">
            <a:spLocks/>
          </p:cNvSpPr>
          <p:nvPr/>
        </p:nvSpPr>
        <p:spPr>
          <a:xfrm>
            <a:off x="899592" y="3075806"/>
            <a:ext cx="2880320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dé</a:t>
            </a:r>
            <a:r>
              <a:rPr lang="fr-FR" sz="2400" b="1" dirty="0" smtClean="0">
                <a:solidFill>
                  <a:srgbClr val="00925B"/>
                </a:solidFill>
                <a:latin typeface="BNPP Type" pitchFamily="50" charset="0"/>
              </a:rPr>
              <a:t>prog</a:t>
            </a:r>
            <a:r>
              <a:rPr lang="fr-FR" sz="2400" dirty="0" smtClean="0">
                <a:latin typeface="BNPP Type" pitchFamily="50" charset="0"/>
              </a:rPr>
              <a:t>rammation</a:t>
            </a:r>
            <a:endParaRPr lang="fr-FR" sz="2400" dirty="0">
              <a:latin typeface="BNPP Type" pitchFamily="50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532061" y="4227934"/>
            <a:ext cx="1072387" cy="216024"/>
          </a:xfrm>
          <a:prstGeom prst="rect">
            <a:avLst/>
          </a:prstGeom>
          <a:noFill/>
          <a:scene3d>
            <a:camera prst="orthographicFront">
              <a:rot lat="300000" lon="0" rev="2700000"/>
            </a:camera>
            <a:lightRig rig="threePt" dir="t"/>
          </a:scene3d>
        </p:spPr>
        <p:txBody>
          <a:bodyPr wrap="none" lIns="0" tIns="0" rIns="0" bIns="0" rtlCol="0">
            <a:noAutofit/>
          </a:bodyPr>
          <a:lstStyle/>
          <a:p>
            <a:r>
              <a:rPr lang="fr-FR" sz="32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BNPP Sans Condensed ExtraBold" pitchFamily="50" charset="0"/>
              </a:rPr>
              <a:t>Stemming</a:t>
            </a:r>
            <a:endParaRPr lang="fr-FR" sz="3200" dirty="0" smtClean="0">
              <a:solidFill>
                <a:schemeClr val="accent6">
                  <a:lumMod val="60000"/>
                  <a:lumOff val="40000"/>
                </a:schemeClr>
              </a:solidFill>
              <a:latin typeface="BNPP Sans Condensed Extra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14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"/>
          <p:cNvSpPr txBox="1">
            <a:spLocks/>
          </p:cNvSpPr>
          <p:nvPr/>
        </p:nvSpPr>
        <p:spPr>
          <a:xfrm>
            <a:off x="107504" y="267494"/>
            <a:ext cx="8784976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3200" dirty="0" smtClean="0">
                <a:latin typeface="BNPP Type" pitchFamily="50" charset="0"/>
              </a:rPr>
              <a:t>Quand dans une barre de </a:t>
            </a:r>
            <a:r>
              <a:rPr lang="fr-FR" sz="3200" dirty="0" smtClean="0">
                <a:latin typeface="BNPP Type" pitchFamily="50" charset="0"/>
              </a:rPr>
              <a:t>recherche, </a:t>
            </a:r>
            <a:r>
              <a:rPr lang="fr-FR" sz="3200" dirty="0" smtClean="0">
                <a:latin typeface="BNPP Type" pitchFamily="50" charset="0"/>
              </a:rPr>
              <a:t>je tape avec </a:t>
            </a:r>
            <a:r>
              <a:rPr lang="fr-FR" sz="3200" dirty="0" smtClean="0">
                <a:solidFill>
                  <a:srgbClr val="C00000"/>
                </a:solidFill>
                <a:latin typeface="BNPP Type" pitchFamily="50" charset="0"/>
              </a:rPr>
              <a:t>erreur</a:t>
            </a:r>
            <a:r>
              <a:rPr lang="fr-FR" sz="3200" dirty="0" smtClean="0">
                <a:latin typeface="BNPP Type" pitchFamily="50" charset="0"/>
              </a:rPr>
              <a:t>: </a:t>
            </a:r>
            <a:r>
              <a:rPr lang="fr-FR" sz="3200" dirty="0" err="1" smtClean="0">
                <a:solidFill>
                  <a:srgbClr val="00925B"/>
                </a:solidFill>
                <a:latin typeface="BNPP Type" pitchFamily="50" charset="0"/>
              </a:rPr>
              <a:t>taletueux</a:t>
            </a:r>
            <a:endParaRPr lang="fr-FR" sz="3200" dirty="0" smtClean="0">
              <a:solidFill>
                <a:srgbClr val="00925B"/>
              </a:solidFill>
              <a:latin typeface="BNPP Type" pitchFamily="50" charset="0"/>
            </a:endParaRPr>
          </a:p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3200" dirty="0" smtClean="0">
                <a:latin typeface="BNPP Type" pitchFamily="50" charset="0"/>
              </a:rPr>
              <a:t> </a:t>
            </a:r>
            <a:endParaRPr lang="fr-FR" sz="3200" dirty="0">
              <a:solidFill>
                <a:srgbClr val="00925B"/>
              </a:solidFill>
              <a:latin typeface="BNPP Type" pitchFamily="50" charset="0"/>
            </a:endParaRP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683568" y="2620898"/>
            <a:ext cx="6624736" cy="1102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La recherche dois pouvoir me renvoyer  les documents contenant le mot </a:t>
            </a:r>
            <a:r>
              <a:rPr lang="fr-FR" sz="2400" dirty="0" smtClean="0">
                <a:solidFill>
                  <a:srgbClr val="00925B"/>
                </a:solidFill>
                <a:latin typeface="BNPP Type" pitchFamily="50" charset="0"/>
              </a:rPr>
              <a:t>talentueux</a:t>
            </a:r>
            <a:endParaRPr lang="fr-FR" sz="2400" dirty="0">
              <a:solidFill>
                <a:srgbClr val="00925B"/>
              </a:solidFill>
              <a:latin typeface="BNPP Type" pitchFamily="50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604069" y="4155926"/>
            <a:ext cx="1072387" cy="216024"/>
          </a:xfrm>
          <a:prstGeom prst="rect">
            <a:avLst/>
          </a:prstGeom>
          <a:noFill/>
          <a:scene3d>
            <a:camera prst="orthographicFront">
              <a:rot lat="300000" lon="0" rev="2700000"/>
            </a:camera>
            <a:lightRig rig="threePt" dir="t"/>
          </a:scene3d>
        </p:spPr>
        <p:txBody>
          <a:bodyPr wrap="none" lIns="0" tIns="0" rIns="0" bIns="0" rtlCol="0">
            <a:noAutofit/>
          </a:bodyPr>
          <a:lstStyle/>
          <a:p>
            <a:r>
              <a:rPr lang="fr-FR" sz="32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BNPP Sans Condensed ExtraBold" pitchFamily="50" charset="0"/>
              </a:rPr>
              <a:t>Fuzzy</a:t>
            </a:r>
            <a:endParaRPr lang="fr-FR" sz="3200" dirty="0" smtClean="0">
              <a:solidFill>
                <a:schemeClr val="accent6">
                  <a:lumMod val="60000"/>
                  <a:lumOff val="40000"/>
                </a:schemeClr>
              </a:solidFill>
              <a:latin typeface="BNPP Sans Condensed Extra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13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ylindre 2"/>
          <p:cNvSpPr/>
          <p:nvPr/>
        </p:nvSpPr>
        <p:spPr>
          <a:xfrm>
            <a:off x="611560" y="3651870"/>
            <a:ext cx="2160240" cy="936104"/>
          </a:xfrm>
          <a:prstGeom prst="can">
            <a:avLst/>
          </a:prstGeom>
          <a:solidFill>
            <a:srgbClr val="00925B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chemeClr val="bg1"/>
                </a:solidFill>
                <a:latin typeface="BNPP Sans Extra Bold" pitchFamily="50" charset="0"/>
              </a:rPr>
              <a:t>DONNEES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45448" y="2499742"/>
            <a:ext cx="2088232" cy="864096"/>
          </a:xfrm>
          <a:prstGeom prst="rect">
            <a:avLst/>
          </a:prstGeom>
          <a:solidFill>
            <a:srgbClr val="EFEEED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>
                <a:solidFill>
                  <a:srgbClr val="000000"/>
                </a:solidFill>
                <a:latin typeface="BNPP Sans Extra Bold" pitchFamily="50" charset="0"/>
              </a:rPr>
              <a:t>BACK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2040" y="1275606"/>
            <a:ext cx="2088232" cy="864096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IHM</a:t>
            </a:r>
          </a:p>
        </p:txBody>
      </p:sp>
      <p:sp>
        <p:nvSpPr>
          <p:cNvPr id="11" name="Espace réservé du contenu 1"/>
          <p:cNvSpPr txBox="1">
            <a:spLocks/>
          </p:cNvSpPr>
          <p:nvPr/>
        </p:nvSpPr>
        <p:spPr>
          <a:xfrm>
            <a:off x="1196008" y="195486"/>
            <a:ext cx="5608240" cy="494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3600" dirty="0" smtClean="0">
                <a:latin typeface="BNPP Sans Extra Bold" pitchFamily="50" charset="0"/>
              </a:rPr>
              <a:t>Nos applications</a:t>
            </a:r>
            <a:endParaRPr lang="fr-FR" sz="3600" dirty="0">
              <a:latin typeface="BNPP Sans Extra Bold" pitchFamily="50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55484" y="2499742"/>
            <a:ext cx="1898393" cy="864096"/>
          </a:xfrm>
          <a:prstGeom prst="rect">
            <a:avLst/>
          </a:prstGeom>
          <a:solidFill>
            <a:srgbClr val="EFEEED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BATCH</a:t>
            </a:r>
            <a:endParaRPr lang="fr-FR" sz="1400" b="1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3275856" y="3651870"/>
            <a:ext cx="2160240" cy="936104"/>
          </a:xfrm>
          <a:prstGeom prst="can">
            <a:avLst/>
          </a:prstGeom>
          <a:solidFill>
            <a:srgbClr val="00925B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chemeClr val="bg1"/>
                </a:solidFill>
                <a:latin typeface="BNPP Sans Extra Bold" pitchFamily="50" charset="0"/>
              </a:rPr>
              <a:t>DONNEES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5804" y="2499742"/>
            <a:ext cx="1898393" cy="86409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Traitement au fil de l’eau</a:t>
            </a:r>
            <a:endParaRPr lang="fr-FR" sz="1400" b="1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9" name="Cylindre 8"/>
          <p:cNvSpPr/>
          <p:nvPr/>
        </p:nvSpPr>
        <p:spPr>
          <a:xfrm>
            <a:off x="6156176" y="3651870"/>
            <a:ext cx="2160240" cy="936104"/>
          </a:xfrm>
          <a:prstGeom prst="can">
            <a:avLst/>
          </a:prstGeom>
          <a:solidFill>
            <a:srgbClr val="00975F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chemeClr val="bg1"/>
                </a:solidFill>
                <a:latin typeface="BNPP Sans Extra Bold" pitchFamily="50" charset="0"/>
              </a:rPr>
              <a:t>DONNEES</a:t>
            </a:r>
          </a:p>
        </p:txBody>
      </p:sp>
    </p:spTree>
    <p:extLst>
      <p:ext uri="{BB962C8B-B14F-4D97-AF65-F5344CB8AC3E}">
        <p14:creationId xmlns:p14="http://schemas.microsoft.com/office/powerpoint/2010/main" val="351004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"/>
          <p:cNvSpPr txBox="1">
            <a:spLocks/>
          </p:cNvSpPr>
          <p:nvPr/>
        </p:nvSpPr>
        <p:spPr>
          <a:xfrm>
            <a:off x="107504" y="339502"/>
            <a:ext cx="8784976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3200" dirty="0" smtClean="0">
                <a:latin typeface="BNPP Type" pitchFamily="50" charset="0"/>
              </a:rPr>
              <a:t>Quand dans une barre de </a:t>
            </a:r>
            <a:r>
              <a:rPr lang="fr-FR" sz="3200" dirty="0" smtClean="0">
                <a:latin typeface="BNPP Type" pitchFamily="50" charset="0"/>
              </a:rPr>
              <a:t>recherche, </a:t>
            </a:r>
            <a:r>
              <a:rPr lang="fr-FR" sz="3200" dirty="0" smtClean="0">
                <a:latin typeface="BNPP Type" pitchFamily="50" charset="0"/>
              </a:rPr>
              <a:t>je tape: </a:t>
            </a:r>
            <a:r>
              <a:rPr lang="fr-FR" sz="3200" dirty="0" smtClean="0">
                <a:solidFill>
                  <a:srgbClr val="00925B"/>
                </a:solidFill>
                <a:latin typeface="BNPP Type" pitchFamily="50" charset="0"/>
              </a:rPr>
              <a:t>langage de programmation</a:t>
            </a:r>
          </a:p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3200" dirty="0" smtClean="0">
                <a:latin typeface="BNPP Type" pitchFamily="50" charset="0"/>
              </a:rPr>
              <a:t> </a:t>
            </a:r>
            <a:endParaRPr lang="fr-FR" sz="3200" dirty="0">
              <a:solidFill>
                <a:srgbClr val="00925B"/>
              </a:solidFill>
              <a:latin typeface="BNPP Type" pitchFamily="50" charset="0"/>
            </a:endParaRP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611560" y="1923678"/>
            <a:ext cx="6624736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La recherche dois pouvoir me renvoyer :</a:t>
            </a:r>
            <a:endParaRPr lang="fr-FR" sz="2400" dirty="0">
              <a:solidFill>
                <a:srgbClr val="00925B"/>
              </a:solidFill>
              <a:latin typeface="BNPP Type" pitchFamily="50" charset="0"/>
            </a:endParaRPr>
          </a:p>
        </p:txBody>
      </p:sp>
      <p:sp>
        <p:nvSpPr>
          <p:cNvPr id="4" name="Espace réservé du contenu 1"/>
          <p:cNvSpPr txBox="1">
            <a:spLocks/>
          </p:cNvSpPr>
          <p:nvPr/>
        </p:nvSpPr>
        <p:spPr>
          <a:xfrm>
            <a:off x="827584" y="2571750"/>
            <a:ext cx="136815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3200" b="1" dirty="0" smtClean="0">
                <a:solidFill>
                  <a:srgbClr val="00925B"/>
                </a:solidFill>
                <a:latin typeface="BNPP Type" pitchFamily="50" charset="0"/>
              </a:rPr>
              <a:t>Java</a:t>
            </a:r>
            <a:endParaRPr lang="fr-FR" sz="3200" dirty="0">
              <a:latin typeface="BNPP Type" pitchFamily="50" charset="0"/>
            </a:endParaRPr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2771800" y="3507854"/>
            <a:ext cx="136815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3200" b="1" dirty="0" smtClean="0">
                <a:solidFill>
                  <a:srgbClr val="00925B"/>
                </a:solidFill>
                <a:latin typeface="BNPP Type" pitchFamily="50" charset="0"/>
              </a:rPr>
              <a:t>JEE</a:t>
            </a:r>
            <a:endParaRPr lang="fr-FR" sz="3200" dirty="0">
              <a:latin typeface="BNPP Type" pitchFamily="50" charset="0"/>
            </a:endParaRPr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4860032" y="3219822"/>
            <a:ext cx="136815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3200" b="1" dirty="0" smtClean="0">
                <a:solidFill>
                  <a:srgbClr val="00925B"/>
                </a:solidFill>
                <a:latin typeface="BNPP Type" pitchFamily="50" charset="0"/>
              </a:rPr>
              <a:t>C#</a:t>
            </a:r>
            <a:endParaRPr lang="fr-FR" sz="3200" dirty="0">
              <a:latin typeface="BNPP Type" pitchFamily="50" charset="0"/>
            </a:endParaRPr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7262172" y="3996650"/>
            <a:ext cx="136815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3200" b="1" dirty="0" smtClean="0">
                <a:solidFill>
                  <a:srgbClr val="00925B"/>
                </a:solidFill>
                <a:latin typeface="BNPP Type" pitchFamily="50" charset="0"/>
              </a:rPr>
              <a:t>PHP</a:t>
            </a:r>
            <a:endParaRPr lang="fr-FR" sz="3200" dirty="0">
              <a:latin typeface="BNPP Type" pitchFamily="50" charset="0"/>
            </a:endParaRPr>
          </a:p>
        </p:txBody>
      </p:sp>
      <p:sp>
        <p:nvSpPr>
          <p:cNvPr id="9" name="Espace réservé du contenu 1"/>
          <p:cNvSpPr txBox="1">
            <a:spLocks/>
          </p:cNvSpPr>
          <p:nvPr/>
        </p:nvSpPr>
        <p:spPr>
          <a:xfrm>
            <a:off x="796360" y="4155926"/>
            <a:ext cx="136815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3200" b="1" dirty="0" smtClean="0">
                <a:solidFill>
                  <a:srgbClr val="00925B"/>
                </a:solidFill>
                <a:latin typeface="BNPP Type" pitchFamily="50" charset="0"/>
              </a:rPr>
              <a:t>Scala</a:t>
            </a:r>
            <a:endParaRPr lang="fr-FR" sz="3200" dirty="0">
              <a:latin typeface="BNPP Type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740352" y="4299942"/>
            <a:ext cx="1072387" cy="216024"/>
          </a:xfrm>
          <a:prstGeom prst="rect">
            <a:avLst/>
          </a:prstGeom>
          <a:noFill/>
          <a:scene3d>
            <a:camera prst="orthographicFront">
              <a:rot lat="300000" lon="0" rev="2700000"/>
            </a:camera>
            <a:lightRig rig="threePt" dir="t"/>
          </a:scene3d>
        </p:spPr>
        <p:txBody>
          <a:bodyPr wrap="none" lIns="0" tIns="0" rIns="0" bIns="0" rtlCol="0">
            <a:noAutofit/>
          </a:bodyPr>
          <a:lstStyle/>
          <a:p>
            <a:r>
              <a:rPr lang="fr-FR" sz="3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BNPP Sans Condensed ExtraBold" pitchFamily="50" charset="0"/>
              </a:rPr>
              <a:t>Synonymes</a:t>
            </a:r>
            <a:endParaRPr lang="fr-FR" sz="3200" dirty="0" smtClean="0">
              <a:solidFill>
                <a:schemeClr val="accent6">
                  <a:lumMod val="60000"/>
                  <a:lumOff val="40000"/>
                </a:schemeClr>
              </a:solidFill>
              <a:latin typeface="BNPP Sans Condensed Extra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32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"/>
          <p:cNvSpPr txBox="1">
            <a:spLocks/>
          </p:cNvSpPr>
          <p:nvPr/>
        </p:nvSpPr>
        <p:spPr>
          <a:xfrm>
            <a:off x="269776" y="2067694"/>
            <a:ext cx="8604448" cy="9266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dirty="0">
                <a:latin typeface="BNPP Type" pitchFamily="50" charset="0"/>
              </a:rPr>
              <a:t>L</a:t>
            </a:r>
            <a:r>
              <a:rPr lang="fr-FR" sz="2400" dirty="0" smtClean="0">
                <a:latin typeface="BNPP Type" pitchFamily="50" charset="0"/>
              </a:rPr>
              <a:t>es bases de données relationnelles ne servent pas à faire </a:t>
            </a:r>
            <a:r>
              <a:rPr lang="fr-FR" sz="2400" dirty="0" smtClean="0">
                <a:latin typeface="BNPP Type" pitchFamily="50" charset="0"/>
              </a:rPr>
              <a:t>cela</a:t>
            </a:r>
            <a:r>
              <a:rPr lang="fr-FR" sz="2400" dirty="0" smtClean="0">
                <a:latin typeface="BNPP Type" pitchFamily="50" charset="0"/>
              </a:rPr>
              <a:t>.</a:t>
            </a:r>
            <a:endParaRPr lang="fr-FR" sz="2400" dirty="0"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91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"/>
          <p:cNvSpPr txBox="1">
            <a:spLocks/>
          </p:cNvSpPr>
          <p:nvPr/>
        </p:nvSpPr>
        <p:spPr>
          <a:xfrm>
            <a:off x="3050831" y="2067695"/>
            <a:ext cx="3042338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Index inversé</a:t>
            </a:r>
            <a:endParaRPr lang="fr-FR" sz="2400" dirty="0"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34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"/>
          <p:cNvSpPr txBox="1">
            <a:spLocks/>
          </p:cNvSpPr>
          <p:nvPr/>
        </p:nvSpPr>
        <p:spPr>
          <a:xfrm>
            <a:off x="3050831" y="2067695"/>
            <a:ext cx="3042338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1</a:t>
            </a:r>
            <a:r>
              <a:rPr lang="fr-FR" sz="2400" baseline="30000" dirty="0" smtClean="0">
                <a:latin typeface="BNPP Type" pitchFamily="50" charset="0"/>
              </a:rPr>
              <a:t>ère</a:t>
            </a:r>
            <a:r>
              <a:rPr lang="fr-FR" sz="2400" dirty="0" smtClean="0">
                <a:latin typeface="BNPP Type" pitchFamily="50" charset="0"/>
              </a:rPr>
              <a:t> étape: </a:t>
            </a:r>
            <a:r>
              <a:rPr lang="fr-FR" sz="2400" dirty="0" err="1" smtClean="0">
                <a:latin typeface="BNPP Type" pitchFamily="50" charset="0"/>
              </a:rPr>
              <a:t>tokeniser</a:t>
            </a:r>
            <a:endParaRPr lang="fr-FR" sz="2400" dirty="0"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67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9907"/>
            <a:ext cx="4968552" cy="5158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796136" y="771550"/>
            <a:ext cx="720080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maxime</a:t>
            </a:r>
            <a:endParaRPr lang="fr-FR" sz="1200" dirty="0" smtClean="0">
              <a:solidFill>
                <a:srgbClr val="000000"/>
              </a:solidFill>
              <a:latin typeface="BNPP Type" pitchFamily="50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948536" y="1635646"/>
            <a:ext cx="927720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education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796136" y="2425429"/>
            <a:ext cx="927720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formation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236296" y="2865861"/>
            <a:ext cx="927720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militaire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332276" y="3284128"/>
            <a:ext cx="927720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sous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460704" y="2281413"/>
            <a:ext cx="927720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specialite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524328" y="1491630"/>
            <a:ext cx="1296144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administrateur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7303680" y="637423"/>
            <a:ext cx="927720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reseau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6156176" y="349391"/>
            <a:ext cx="720080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date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7956376" y="201190"/>
            <a:ext cx="864096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naissance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8316416" y="3507854"/>
            <a:ext cx="737492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1992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786852" y="3651870"/>
            <a:ext cx="985312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experience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5084440" y="200061"/>
            <a:ext cx="864096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pole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084440" y="1203598"/>
            <a:ext cx="1071736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informatique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6660172" y="1059582"/>
            <a:ext cx="864096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bachelor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8140604" y="1059582"/>
            <a:ext cx="864096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france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5004048" y="1993381"/>
            <a:ext cx="864096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paris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6474628" y="1993381"/>
            <a:ext cx="864096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lycee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204992" y="2701291"/>
            <a:ext cx="864096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cagnes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8231340" y="1923678"/>
            <a:ext cx="864096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epitech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5019228" y="2845307"/>
            <a:ext cx="1064940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developpeur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6259996" y="2865861"/>
            <a:ext cx="864096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web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5188260" y="3812303"/>
            <a:ext cx="864096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stage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5516488" y="4227934"/>
            <a:ext cx="567680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Type" pitchFamily="50" charset="0"/>
              </a:rPr>
              <a:t>…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6622836" y="4507180"/>
            <a:ext cx="567680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Type" pitchFamily="50" charset="0"/>
              </a:rPr>
              <a:t>…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7693416" y="4236318"/>
            <a:ext cx="567680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Type" pitchFamily="50" charset="0"/>
              </a:rPr>
              <a:t>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35496" y="1378350"/>
            <a:ext cx="1475656" cy="216024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Maxime </a:t>
            </a:r>
            <a:r>
              <a:rPr lang="fr-FR" sz="1400" dirty="0" err="1" smtClean="0">
                <a:solidFill>
                  <a:srgbClr val="000000"/>
                </a:solidFill>
                <a:latin typeface="BNPP Sans Extra Bold" pitchFamily="50" charset="0"/>
              </a:rPr>
              <a:t>Lefroid</a:t>
            </a:r>
            <a:endParaRPr lang="fr-FR" sz="140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13" y="51470"/>
            <a:ext cx="1051339" cy="1254873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84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726307"/>
              </p:ext>
            </p:extLst>
          </p:nvPr>
        </p:nvGraphicFramePr>
        <p:xfrm>
          <a:off x="1763688" y="1408822"/>
          <a:ext cx="5400600" cy="2243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336860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BNPP Type" pitchFamily="50" charset="0"/>
                        </a:rPr>
                        <a:t>Les données</a:t>
                      </a:r>
                      <a:endParaRPr lang="fr-FR" dirty="0">
                        <a:latin typeface="BNPP Type" pitchFamily="50" charset="0"/>
                      </a:endParaRPr>
                    </a:p>
                  </a:txBody>
                  <a:tcP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dirty="0" smtClean="0">
                          <a:solidFill>
                            <a:srgbClr val="000000"/>
                          </a:solidFill>
                          <a:latin typeface="BNPP Type" pitchFamily="50" charset="0"/>
                        </a:rPr>
                        <a:t>ID Dev</a:t>
                      </a:r>
                      <a:endParaRPr lang="fr-FR" sz="1800" dirty="0">
                        <a:solidFill>
                          <a:srgbClr val="000000"/>
                        </a:solidFill>
                        <a:latin typeface="BNPP Type" pitchFamily="50" charset="0"/>
                      </a:endParaRPr>
                    </a:p>
                  </a:txBody>
                  <a:tcPr>
                    <a:solidFill>
                      <a:srgbClr val="9C9E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kern="1200" dirty="0" smtClean="0">
                          <a:solidFill>
                            <a:srgbClr val="000000"/>
                          </a:solidFill>
                          <a:latin typeface="BNPP Type" pitchFamily="50" charset="0"/>
                          <a:ea typeface="+mn-ea"/>
                          <a:cs typeface="+mn-cs"/>
                        </a:rPr>
                        <a:t>Tokens</a:t>
                      </a:r>
                      <a:endParaRPr lang="fr-FR" sz="1400" kern="1200" dirty="0">
                        <a:solidFill>
                          <a:srgbClr val="000000"/>
                        </a:solidFill>
                        <a:latin typeface="BNPP Type" pitchFamily="50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C9E9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rgbClr val="000000"/>
                          </a:solidFill>
                          <a:latin typeface="BNPP Type" pitchFamily="50" charset="0"/>
                        </a:rPr>
                        <a:t>1_matt_murdock</a:t>
                      </a:r>
                      <a:endParaRPr lang="fr-FR" dirty="0">
                        <a:solidFill>
                          <a:srgbClr val="000000"/>
                        </a:solidFill>
                        <a:latin typeface="BNPP Type" pitchFamily="50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rgbClr val="00925B"/>
                          </a:solidFill>
                        </a:rPr>
                        <a:t>developpeur</a:t>
                      </a:r>
                      <a:endParaRPr lang="fr-FR" dirty="0">
                        <a:solidFill>
                          <a:srgbClr val="00925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rgbClr val="000000"/>
                          </a:solidFill>
                          <a:latin typeface="BNPP Type" pitchFamily="50" charset="0"/>
                        </a:rPr>
                        <a:t>2_peter_parker</a:t>
                      </a:r>
                      <a:endParaRPr lang="fr-FR" dirty="0">
                        <a:solidFill>
                          <a:srgbClr val="000000"/>
                        </a:solidFill>
                        <a:latin typeface="BNPP Type" pitchFamily="50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rgbClr val="00925B"/>
                          </a:solidFill>
                        </a:rPr>
                        <a:t>super-heros</a:t>
                      </a:r>
                      <a:endParaRPr lang="fr-FR" dirty="0">
                        <a:solidFill>
                          <a:srgbClr val="00925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8848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rgbClr val="000000"/>
                          </a:solidFill>
                          <a:latin typeface="BNPP Type" pitchFamily="50" charset="0"/>
                        </a:rPr>
                        <a:t>3_peper_potts</a:t>
                      </a:r>
                      <a:endParaRPr lang="fr-FR" dirty="0">
                        <a:solidFill>
                          <a:srgbClr val="000000"/>
                        </a:solidFill>
                        <a:latin typeface="BNPP Type" pitchFamily="50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>
                          <a:solidFill>
                            <a:srgbClr val="00925B"/>
                          </a:solidFill>
                        </a:rPr>
                        <a:t>developpeur,</a:t>
                      </a:r>
                      <a:r>
                        <a:rPr lang="fr-FR" baseline="0" dirty="0" smtClean="0">
                          <a:solidFill>
                            <a:srgbClr val="00925B"/>
                          </a:solidFill>
                        </a:rPr>
                        <a:t> s</a:t>
                      </a:r>
                      <a:r>
                        <a:rPr lang="fr-FR" dirty="0" smtClean="0">
                          <a:solidFill>
                            <a:srgbClr val="00925B"/>
                          </a:solidFill>
                        </a:rPr>
                        <a:t>uper-heros</a:t>
                      </a:r>
                      <a:endParaRPr lang="fr-FR" dirty="0">
                        <a:solidFill>
                          <a:srgbClr val="00925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rgbClr val="000000"/>
                          </a:solidFill>
                        </a:rPr>
                        <a:t>4_tony_stark</a:t>
                      </a:r>
                      <a:endParaRPr lang="fr-FR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rgbClr val="00925B"/>
                          </a:solidFill>
                        </a:rPr>
                        <a:t>Super-heros</a:t>
                      </a:r>
                      <a:endParaRPr lang="fr-FR" dirty="0">
                        <a:solidFill>
                          <a:srgbClr val="00925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629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932745"/>
              </p:ext>
            </p:extLst>
          </p:nvPr>
        </p:nvGraphicFramePr>
        <p:xfrm>
          <a:off x="1871700" y="184438"/>
          <a:ext cx="5400600" cy="2243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336860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latin typeface="BNPP Type" pitchFamily="50" charset="0"/>
                        </a:rPr>
                        <a:t>Les données</a:t>
                      </a:r>
                      <a:endParaRPr lang="fr-FR" sz="1600" dirty="0">
                        <a:latin typeface="BNPP Type" pitchFamily="50" charset="0"/>
                      </a:endParaRPr>
                    </a:p>
                  </a:txBody>
                  <a:tcP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dirty="0" smtClean="0">
                          <a:solidFill>
                            <a:srgbClr val="000000"/>
                          </a:solidFill>
                          <a:latin typeface="BNPP Type" pitchFamily="50" charset="0"/>
                        </a:rPr>
                        <a:t>ID Dev</a:t>
                      </a:r>
                      <a:endParaRPr lang="fr-FR" sz="1600" dirty="0">
                        <a:solidFill>
                          <a:srgbClr val="000000"/>
                        </a:solidFill>
                        <a:latin typeface="BNPP Type" pitchFamily="50" charset="0"/>
                      </a:endParaRPr>
                    </a:p>
                  </a:txBody>
                  <a:tcPr>
                    <a:solidFill>
                      <a:srgbClr val="9C9E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kern="1200" dirty="0" smtClean="0">
                          <a:solidFill>
                            <a:srgbClr val="000000"/>
                          </a:solidFill>
                          <a:latin typeface="BNPP Type" pitchFamily="50" charset="0"/>
                          <a:ea typeface="+mn-ea"/>
                          <a:cs typeface="+mn-cs"/>
                        </a:rPr>
                        <a:t>Tokens</a:t>
                      </a:r>
                      <a:endParaRPr lang="fr-FR" sz="1200" kern="1200" dirty="0">
                        <a:solidFill>
                          <a:srgbClr val="000000"/>
                        </a:solidFill>
                        <a:latin typeface="BNPP Type" pitchFamily="50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C9E9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dirty="0" smtClean="0">
                          <a:solidFill>
                            <a:srgbClr val="000000"/>
                          </a:solidFill>
                          <a:latin typeface="BNPP Type" pitchFamily="50" charset="0"/>
                        </a:rPr>
                        <a:t>1_matt_murdock</a:t>
                      </a:r>
                      <a:endParaRPr lang="fr-FR" sz="1600" dirty="0">
                        <a:solidFill>
                          <a:srgbClr val="000000"/>
                        </a:solidFill>
                        <a:latin typeface="BNPP Type" pitchFamily="50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smtClean="0">
                          <a:solidFill>
                            <a:srgbClr val="00925B"/>
                          </a:solidFill>
                        </a:rPr>
                        <a:t>developpeur</a:t>
                      </a:r>
                      <a:endParaRPr lang="fr-FR" sz="1600" dirty="0">
                        <a:solidFill>
                          <a:srgbClr val="00925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dirty="0" smtClean="0">
                          <a:solidFill>
                            <a:srgbClr val="000000"/>
                          </a:solidFill>
                          <a:latin typeface="BNPP Type" pitchFamily="50" charset="0"/>
                        </a:rPr>
                        <a:t>2_peter_parker</a:t>
                      </a:r>
                      <a:endParaRPr lang="fr-FR" sz="1600" dirty="0">
                        <a:solidFill>
                          <a:srgbClr val="000000"/>
                        </a:solidFill>
                        <a:latin typeface="BNPP Type" pitchFamily="50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smtClean="0">
                          <a:solidFill>
                            <a:srgbClr val="00925B"/>
                          </a:solidFill>
                        </a:rPr>
                        <a:t>super-heros</a:t>
                      </a:r>
                      <a:endParaRPr lang="fr-FR" sz="1600" dirty="0">
                        <a:solidFill>
                          <a:srgbClr val="00925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8848">
                <a:tc>
                  <a:txBody>
                    <a:bodyPr/>
                    <a:lstStyle/>
                    <a:p>
                      <a:r>
                        <a:rPr lang="fr-FR" sz="1600" dirty="0" smtClean="0">
                          <a:solidFill>
                            <a:srgbClr val="000000"/>
                          </a:solidFill>
                          <a:latin typeface="BNPP Type" pitchFamily="50" charset="0"/>
                        </a:rPr>
                        <a:t>3_peper_potts</a:t>
                      </a:r>
                      <a:endParaRPr lang="fr-FR" sz="1600" dirty="0">
                        <a:solidFill>
                          <a:srgbClr val="000000"/>
                        </a:solidFill>
                        <a:latin typeface="BNPP Type" pitchFamily="50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smtClean="0">
                          <a:solidFill>
                            <a:srgbClr val="00925B"/>
                          </a:solidFill>
                        </a:rPr>
                        <a:t>developpeur,</a:t>
                      </a:r>
                      <a:r>
                        <a:rPr lang="fr-FR" sz="1600" baseline="0" dirty="0" smtClean="0">
                          <a:solidFill>
                            <a:srgbClr val="00925B"/>
                          </a:solidFill>
                        </a:rPr>
                        <a:t> s</a:t>
                      </a:r>
                      <a:r>
                        <a:rPr lang="fr-FR" sz="1600" dirty="0" smtClean="0">
                          <a:solidFill>
                            <a:srgbClr val="00925B"/>
                          </a:solidFill>
                        </a:rPr>
                        <a:t>uper-heros</a:t>
                      </a:r>
                      <a:endParaRPr lang="fr-FR" sz="1600" dirty="0">
                        <a:solidFill>
                          <a:srgbClr val="00925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dirty="0" smtClean="0">
                          <a:solidFill>
                            <a:srgbClr val="000000"/>
                          </a:solidFill>
                        </a:rPr>
                        <a:t>4_tony_stark</a:t>
                      </a:r>
                      <a:endParaRPr lang="fr-FR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smtClean="0">
                          <a:solidFill>
                            <a:srgbClr val="00925B"/>
                          </a:solidFill>
                        </a:rPr>
                        <a:t>Super-heros</a:t>
                      </a:r>
                      <a:endParaRPr lang="fr-FR" sz="1600" dirty="0">
                        <a:solidFill>
                          <a:srgbClr val="00925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250165"/>
              </p:ext>
            </p:extLst>
          </p:nvPr>
        </p:nvGraphicFramePr>
        <p:xfrm>
          <a:off x="611560" y="3248630"/>
          <a:ext cx="79208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842"/>
                <a:gridCol w="5568038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latin typeface="BNPP Type" pitchFamily="50" charset="0"/>
                        </a:rPr>
                        <a:t>Index inversé</a:t>
                      </a:r>
                      <a:endParaRPr lang="fr-FR" sz="1600" dirty="0">
                        <a:latin typeface="BNPP Type" pitchFamily="50" charset="0"/>
                      </a:endParaRPr>
                    </a:p>
                  </a:txBody>
                  <a:tcP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dirty="0" smtClean="0">
                          <a:solidFill>
                            <a:srgbClr val="000000"/>
                          </a:solidFill>
                          <a:latin typeface="BNPP Type" pitchFamily="50" charset="0"/>
                        </a:rPr>
                        <a:t>ID Dev</a:t>
                      </a:r>
                      <a:endParaRPr lang="fr-FR" sz="1600" dirty="0">
                        <a:solidFill>
                          <a:srgbClr val="000000"/>
                        </a:solidFill>
                        <a:latin typeface="BNPP Type" pitchFamily="50" charset="0"/>
                      </a:endParaRPr>
                    </a:p>
                  </a:txBody>
                  <a:tcPr>
                    <a:solidFill>
                      <a:srgbClr val="9C9E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kern="1200" dirty="0" smtClean="0">
                          <a:solidFill>
                            <a:srgbClr val="000000"/>
                          </a:solidFill>
                          <a:latin typeface="BNPP Type" pitchFamily="50" charset="0"/>
                          <a:ea typeface="+mn-ea"/>
                          <a:cs typeface="+mn-cs"/>
                        </a:rPr>
                        <a:t>Tokens</a:t>
                      </a:r>
                      <a:endParaRPr lang="fr-FR" sz="1200" kern="1200" dirty="0">
                        <a:solidFill>
                          <a:srgbClr val="000000"/>
                        </a:solidFill>
                        <a:latin typeface="BNPP Type" pitchFamily="50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C9E9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dirty="0" smtClean="0">
                          <a:solidFill>
                            <a:srgbClr val="00925B"/>
                          </a:solidFill>
                        </a:rPr>
                        <a:t>developpeur</a:t>
                      </a:r>
                      <a:endParaRPr lang="fr-FR" sz="1600" dirty="0">
                        <a:solidFill>
                          <a:srgbClr val="000000"/>
                        </a:solidFill>
                        <a:latin typeface="BNPP Type" pitchFamily="50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smtClean="0">
                          <a:solidFill>
                            <a:srgbClr val="000000"/>
                          </a:solidFill>
                          <a:latin typeface="BNPP Type" pitchFamily="50" charset="0"/>
                        </a:rPr>
                        <a:t>1_matt_murdock, 3_peper_potts</a:t>
                      </a:r>
                      <a:endParaRPr lang="fr-FR" sz="1600" dirty="0">
                        <a:solidFill>
                          <a:srgbClr val="00925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dirty="0" smtClean="0">
                          <a:solidFill>
                            <a:srgbClr val="00925B"/>
                          </a:solidFill>
                        </a:rPr>
                        <a:t>super-heros</a:t>
                      </a:r>
                      <a:endParaRPr lang="fr-FR" sz="1600" dirty="0">
                        <a:solidFill>
                          <a:srgbClr val="00925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smtClean="0">
                          <a:solidFill>
                            <a:srgbClr val="000000"/>
                          </a:solidFill>
                          <a:latin typeface="BNPP Type" pitchFamily="50" charset="0"/>
                        </a:rPr>
                        <a:t>2_peter_parker, 3_peper_potts,</a:t>
                      </a:r>
                      <a:r>
                        <a:rPr lang="fr-FR" sz="1600" dirty="0" smtClean="0">
                          <a:solidFill>
                            <a:srgbClr val="000000"/>
                          </a:solidFill>
                        </a:rPr>
                        <a:t> 4_tony_stark</a:t>
                      </a:r>
                      <a:endParaRPr lang="fr-FR" sz="1600" dirty="0">
                        <a:solidFill>
                          <a:srgbClr val="00925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Flèche vers le bas 1"/>
          <p:cNvSpPr/>
          <p:nvPr/>
        </p:nvSpPr>
        <p:spPr>
          <a:xfrm>
            <a:off x="4499992" y="2556510"/>
            <a:ext cx="360040" cy="576064"/>
          </a:xfrm>
          <a:prstGeom prst="downArrow">
            <a:avLst/>
          </a:prstGeom>
          <a:solidFill>
            <a:srgbClr val="0092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63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23472" y="0"/>
            <a:ext cx="3620528" cy="5143500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1" name="Espace réservé du contenu 1"/>
          <p:cNvSpPr txBox="1">
            <a:spLocks/>
          </p:cNvSpPr>
          <p:nvPr/>
        </p:nvSpPr>
        <p:spPr>
          <a:xfrm>
            <a:off x="1043608" y="267494"/>
            <a:ext cx="3042338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3200" dirty="0" smtClean="0">
                <a:solidFill>
                  <a:srgbClr val="00975F"/>
                </a:solidFill>
                <a:latin typeface="BNPP Sans Extra Bold" pitchFamily="50" charset="0"/>
              </a:rPr>
              <a:t>Apache </a:t>
            </a:r>
            <a:r>
              <a:rPr lang="fr-FR" sz="3200" dirty="0" err="1" smtClean="0">
                <a:solidFill>
                  <a:srgbClr val="00975F"/>
                </a:solidFill>
                <a:latin typeface="BNPP Sans Extra Bold" pitchFamily="50" charset="0"/>
              </a:rPr>
              <a:t>Lucene</a:t>
            </a:r>
            <a:endParaRPr lang="fr-FR" sz="3200" dirty="0">
              <a:solidFill>
                <a:srgbClr val="00975F"/>
              </a:solidFill>
              <a:latin typeface="BNPP Sans Extra Bold" pitchFamily="50" charset="0"/>
            </a:endParaRPr>
          </a:p>
        </p:txBody>
      </p:sp>
      <p:sp>
        <p:nvSpPr>
          <p:cNvPr id="3" name="Espace réservé du contenu 1"/>
          <p:cNvSpPr txBox="1">
            <a:spLocks/>
          </p:cNvSpPr>
          <p:nvPr/>
        </p:nvSpPr>
        <p:spPr>
          <a:xfrm>
            <a:off x="179512" y="1419622"/>
            <a:ext cx="5184576" cy="3312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dirty="0" smtClean="0">
                <a:latin typeface="BNPP Type" pitchFamily="50" charset="0"/>
                <a:sym typeface="Wingdings" panose="05000000000000000000" pitchFamily="2" charset="2"/>
              </a:rPr>
              <a:t> </a:t>
            </a:r>
            <a:r>
              <a:rPr lang="fr-FR" dirty="0" smtClean="0">
                <a:latin typeface="BNPP Type" pitchFamily="50" charset="0"/>
              </a:rPr>
              <a:t>Inventé par Doug </a:t>
            </a:r>
            <a:r>
              <a:rPr lang="fr-FR" dirty="0" err="1" smtClean="0">
                <a:latin typeface="BNPP Type" pitchFamily="50" charset="0"/>
              </a:rPr>
              <a:t>Cutting</a:t>
            </a:r>
            <a:r>
              <a:rPr lang="fr-FR" dirty="0" smtClean="0">
                <a:latin typeface="BNPP Type" pitchFamily="50" charset="0"/>
              </a:rPr>
              <a:t> mars 2000</a:t>
            </a:r>
          </a:p>
          <a:p>
            <a:pPr marL="0" indent="0">
              <a:buClr>
                <a:srgbClr val="1B9195"/>
              </a:buClr>
              <a:buFont typeface="Lucida Grande"/>
              <a:buNone/>
            </a:pPr>
            <a:endParaRPr lang="fr-FR" dirty="0">
              <a:latin typeface="BNPP Type" pitchFamily="50" charset="0"/>
            </a:endParaRPr>
          </a:p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dirty="0" smtClean="0">
                <a:latin typeface="BNPP Type" pitchFamily="50" charset="0"/>
                <a:sym typeface="Wingdings" panose="05000000000000000000" pitchFamily="2" charset="2"/>
              </a:rPr>
              <a:t> </a:t>
            </a:r>
            <a:r>
              <a:rPr lang="fr-FR" dirty="0" smtClean="0">
                <a:latin typeface="BNPP Type" pitchFamily="50" charset="0"/>
              </a:rPr>
              <a:t>Maintenu depuis 2005 par la fondation apache</a:t>
            </a:r>
          </a:p>
          <a:p>
            <a:pPr marL="0" indent="0">
              <a:buClr>
                <a:srgbClr val="1B9195"/>
              </a:buClr>
              <a:buFont typeface="Lucida Grande"/>
              <a:buNone/>
            </a:pPr>
            <a:endParaRPr lang="fr-FR" dirty="0" smtClean="0">
              <a:latin typeface="BNPP Type" pitchFamily="50" charset="0"/>
            </a:endParaRPr>
          </a:p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dirty="0" smtClean="0">
                <a:latin typeface="BNPP Type" pitchFamily="50" charset="0"/>
                <a:sym typeface="Wingdings" panose="05000000000000000000" pitchFamily="2" charset="2"/>
              </a:rPr>
              <a:t> </a:t>
            </a:r>
            <a:r>
              <a:rPr lang="fr-FR" dirty="0" smtClean="0">
                <a:latin typeface="BNPP Type" pitchFamily="50" charset="0"/>
              </a:rPr>
              <a:t>Multiplateforme</a:t>
            </a:r>
          </a:p>
          <a:p>
            <a:pPr marL="0" indent="0">
              <a:buClr>
                <a:srgbClr val="1B9195"/>
              </a:buClr>
              <a:buFont typeface="Lucida Grande"/>
              <a:buNone/>
            </a:pPr>
            <a:endParaRPr lang="fr-FR" dirty="0" smtClean="0">
              <a:latin typeface="BNPP Type" pitchFamily="50" charset="0"/>
            </a:endParaRPr>
          </a:p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dirty="0" smtClean="0">
                <a:latin typeface="BNPP Type" pitchFamily="50" charset="0"/>
                <a:sym typeface="Wingdings" panose="05000000000000000000" pitchFamily="2" charset="2"/>
              </a:rPr>
              <a:t> 100% Java</a:t>
            </a:r>
          </a:p>
          <a:p>
            <a:pPr marL="0" indent="0">
              <a:buClr>
                <a:srgbClr val="1B9195"/>
              </a:buClr>
              <a:buFont typeface="Lucida Grande"/>
              <a:buNone/>
            </a:pPr>
            <a:endParaRPr lang="fr-FR" dirty="0" smtClean="0">
              <a:latin typeface="BNPP Type" pitchFamily="50" charset="0"/>
            </a:endParaRPr>
          </a:p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dirty="0" smtClean="0">
                <a:latin typeface="BNPP Type" pitchFamily="50" charset="0"/>
                <a:sym typeface="Wingdings" panose="05000000000000000000" pitchFamily="2" charset="2"/>
              </a:rPr>
              <a:t> </a:t>
            </a:r>
            <a:r>
              <a:rPr lang="fr-FR" dirty="0" err="1" smtClean="0">
                <a:latin typeface="BNPP Type" pitchFamily="50" charset="0"/>
                <a:sym typeface="Wingdings" panose="05000000000000000000" pitchFamily="2" charset="2"/>
              </a:rPr>
              <a:t>Indexs</a:t>
            </a:r>
            <a:r>
              <a:rPr lang="fr-FR" dirty="0" smtClean="0">
                <a:latin typeface="BNPP Type" pitchFamily="50" charset="0"/>
                <a:sym typeface="Wingdings" panose="05000000000000000000" pitchFamily="2" charset="2"/>
              </a:rPr>
              <a:t> stockés sur disque</a:t>
            </a:r>
            <a:endParaRPr lang="fr-FR" dirty="0">
              <a:latin typeface="BNPP Type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23472" y="51470"/>
            <a:ext cx="3613150" cy="1182626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dirty="0" smtClean="0">
                <a:solidFill>
                  <a:srgbClr val="FFFFFF"/>
                </a:solidFill>
                <a:latin typeface="BNPP Sans Extra Bold" pitchFamily="50" charset="0"/>
              </a:rPr>
              <a:t>Doug </a:t>
            </a:r>
            <a:r>
              <a:rPr lang="fr-FR" sz="2800" dirty="0" err="1" smtClean="0">
                <a:solidFill>
                  <a:srgbClr val="FFFFFF"/>
                </a:solidFill>
                <a:latin typeface="BNPP Sans Extra Bold" pitchFamily="50" charset="0"/>
              </a:rPr>
              <a:t>Cutting</a:t>
            </a:r>
            <a:endParaRPr lang="fr-FR" sz="2800" dirty="0" smtClean="0">
              <a:solidFill>
                <a:srgbClr val="FFFFFF"/>
              </a:solidFill>
              <a:latin typeface="BNPP Sans Extra Bold" pitchFamily="50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472" y="1378112"/>
            <a:ext cx="3613150" cy="359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84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"/>
          <p:cNvSpPr txBox="1">
            <a:spLocks/>
          </p:cNvSpPr>
          <p:nvPr/>
        </p:nvSpPr>
        <p:spPr>
          <a:xfrm>
            <a:off x="3050831" y="2211710"/>
            <a:ext cx="3042338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err="1" smtClean="0">
                <a:latin typeface="BNPP Type" pitchFamily="50" charset="0"/>
              </a:rPr>
              <a:t>ElasticSearch</a:t>
            </a:r>
            <a:endParaRPr lang="fr-FR" sz="2400" dirty="0"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44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76056" y="0"/>
            <a:ext cx="4067944" cy="5143500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1" name="Espace réservé du contenu 1"/>
          <p:cNvSpPr txBox="1">
            <a:spLocks/>
          </p:cNvSpPr>
          <p:nvPr/>
        </p:nvSpPr>
        <p:spPr>
          <a:xfrm>
            <a:off x="899592" y="195486"/>
            <a:ext cx="3042338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3200" dirty="0" err="1">
                <a:solidFill>
                  <a:srgbClr val="00975F"/>
                </a:solidFill>
                <a:latin typeface="BNPP Sans Extra Bold" pitchFamily="50" charset="0"/>
              </a:rPr>
              <a:t>ElasticSearch</a:t>
            </a:r>
            <a:endParaRPr lang="fr-FR" sz="3200" dirty="0">
              <a:solidFill>
                <a:srgbClr val="00975F"/>
              </a:solidFill>
              <a:latin typeface="BNPP Sans Extra Bold" pitchFamily="50" charset="0"/>
            </a:endParaRPr>
          </a:p>
        </p:txBody>
      </p:sp>
      <p:sp>
        <p:nvSpPr>
          <p:cNvPr id="3" name="Espace réservé du contenu 1"/>
          <p:cNvSpPr txBox="1">
            <a:spLocks/>
          </p:cNvSpPr>
          <p:nvPr/>
        </p:nvSpPr>
        <p:spPr>
          <a:xfrm>
            <a:off x="75660" y="771550"/>
            <a:ext cx="4824536" cy="3960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dirty="0" smtClean="0">
                <a:latin typeface="BNPP Type" pitchFamily="50" charset="0"/>
                <a:sym typeface="Wingdings" panose="05000000000000000000" pitchFamily="2" charset="2"/>
              </a:rPr>
              <a:t> Première version inventée en 2010 par </a:t>
            </a:r>
            <a:r>
              <a:rPr lang="fr-FR" dirty="0" err="1" smtClean="0">
                <a:latin typeface="BNPP Type" pitchFamily="50" charset="0"/>
                <a:sym typeface="Wingdings" panose="05000000000000000000" pitchFamily="2" charset="2"/>
              </a:rPr>
              <a:t>Shay</a:t>
            </a:r>
            <a:r>
              <a:rPr lang="fr-FR" dirty="0" smtClean="0">
                <a:latin typeface="BNPP Type" pitchFamily="50" charset="0"/>
                <a:sym typeface="Wingdings" panose="05000000000000000000" pitchFamily="2" charset="2"/>
              </a:rPr>
              <a:t> Banon</a:t>
            </a:r>
          </a:p>
          <a:p>
            <a:pPr marL="0" indent="0">
              <a:buClr>
                <a:srgbClr val="1B9195"/>
              </a:buClr>
              <a:buFont typeface="Lucida Grande"/>
              <a:buNone/>
            </a:pPr>
            <a:endParaRPr lang="fr-FR" dirty="0" smtClean="0">
              <a:latin typeface="BNPP Type" pitchFamily="50" charset="0"/>
              <a:sym typeface="Wingdings" panose="05000000000000000000" pitchFamily="2" charset="2"/>
            </a:endParaRPr>
          </a:p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dirty="0" smtClean="0">
                <a:latin typeface="BNPP Type" pitchFamily="50" charset="0"/>
                <a:sym typeface="Wingdings" panose="05000000000000000000" pitchFamily="2" charset="2"/>
              </a:rPr>
              <a:t> </a:t>
            </a:r>
            <a:r>
              <a:rPr lang="fr-FR" dirty="0" smtClean="0">
                <a:latin typeface="BNPP Type" pitchFamily="50" charset="0"/>
              </a:rPr>
              <a:t>Moteur de recherche basé sur </a:t>
            </a:r>
            <a:r>
              <a:rPr lang="fr-FR" dirty="0" err="1" smtClean="0">
                <a:latin typeface="BNPP Type" pitchFamily="50" charset="0"/>
              </a:rPr>
              <a:t>Lucene</a:t>
            </a:r>
            <a:endParaRPr lang="fr-FR" dirty="0" smtClean="0">
              <a:latin typeface="BNPP Type" pitchFamily="50" charset="0"/>
            </a:endParaRPr>
          </a:p>
          <a:p>
            <a:pPr marL="0" indent="0">
              <a:buClr>
                <a:srgbClr val="1B9195"/>
              </a:buClr>
              <a:buFont typeface="Lucida Grande"/>
              <a:buNone/>
            </a:pPr>
            <a:endParaRPr lang="fr-FR" dirty="0">
              <a:latin typeface="BNPP Type" pitchFamily="50" charset="0"/>
            </a:endParaRPr>
          </a:p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dirty="0" smtClean="0">
                <a:latin typeface="BNPP Type" pitchFamily="50" charset="0"/>
                <a:sym typeface="Wingdings" panose="05000000000000000000" pitchFamily="2" charset="2"/>
              </a:rPr>
              <a:t> </a:t>
            </a:r>
            <a:r>
              <a:rPr lang="fr-FR" dirty="0" smtClean="0">
                <a:latin typeface="BNPP Type" pitchFamily="50" charset="0"/>
              </a:rPr>
              <a:t>distribué, </a:t>
            </a:r>
            <a:r>
              <a:rPr lang="fr-FR" dirty="0" err="1" smtClean="0">
                <a:latin typeface="BNPP Type" pitchFamily="50" charset="0"/>
              </a:rPr>
              <a:t>scalabilité</a:t>
            </a:r>
            <a:r>
              <a:rPr lang="fr-FR" dirty="0" smtClean="0">
                <a:latin typeface="BNPP Type" pitchFamily="50" charset="0"/>
              </a:rPr>
              <a:t> horizontale</a:t>
            </a:r>
          </a:p>
          <a:p>
            <a:pPr marL="0" indent="0">
              <a:buClr>
                <a:srgbClr val="1B9195"/>
              </a:buClr>
              <a:buFont typeface="Lucida Grande"/>
              <a:buNone/>
            </a:pPr>
            <a:endParaRPr lang="fr-FR" dirty="0" smtClean="0">
              <a:latin typeface="BNPP Type" pitchFamily="50" charset="0"/>
            </a:endParaRPr>
          </a:p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dirty="0" smtClean="0">
                <a:latin typeface="BNPP Type" pitchFamily="50" charset="0"/>
                <a:sym typeface="Wingdings" panose="05000000000000000000" pitchFamily="2" charset="2"/>
              </a:rPr>
              <a:t> </a:t>
            </a:r>
            <a:r>
              <a:rPr lang="fr-FR" dirty="0" err="1" smtClean="0">
                <a:latin typeface="BNPP Type" pitchFamily="50" charset="0"/>
              </a:rPr>
              <a:t>Rest</a:t>
            </a:r>
            <a:r>
              <a:rPr lang="fr-FR" dirty="0" smtClean="0">
                <a:latin typeface="BNPP Type" pitchFamily="50" charset="0"/>
              </a:rPr>
              <a:t>/</a:t>
            </a:r>
            <a:r>
              <a:rPr lang="fr-FR" dirty="0" err="1" smtClean="0">
                <a:latin typeface="BNPP Type" pitchFamily="50" charset="0"/>
              </a:rPr>
              <a:t>Json</a:t>
            </a:r>
            <a:endParaRPr lang="fr-FR" dirty="0" smtClean="0">
              <a:latin typeface="BNPP Type" pitchFamily="50" charset="0"/>
            </a:endParaRPr>
          </a:p>
          <a:p>
            <a:pPr marL="0" indent="0">
              <a:buClr>
                <a:srgbClr val="1B9195"/>
              </a:buClr>
              <a:buFont typeface="Lucida Grande"/>
              <a:buNone/>
            </a:pPr>
            <a:endParaRPr lang="fr-FR" dirty="0" smtClean="0">
              <a:latin typeface="BNPP Type" pitchFamily="50" charset="0"/>
            </a:endParaRPr>
          </a:p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dirty="0" smtClean="0">
                <a:latin typeface="BNPP Type" pitchFamily="50" charset="0"/>
                <a:sym typeface="Wingdings" panose="05000000000000000000" pitchFamily="2" charset="2"/>
              </a:rPr>
              <a:t> Licence apache </a:t>
            </a:r>
          </a:p>
          <a:p>
            <a:pPr marL="0" indent="0">
              <a:buClr>
                <a:srgbClr val="1B9195"/>
              </a:buClr>
              <a:buFont typeface="Lucida Grande"/>
              <a:buNone/>
            </a:pPr>
            <a:endParaRPr lang="fr-FR" dirty="0" smtClean="0">
              <a:latin typeface="BNPP Type" pitchFamily="50" charset="0"/>
            </a:endParaRPr>
          </a:p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dirty="0" smtClean="0">
                <a:latin typeface="BNPP Type" pitchFamily="50" charset="0"/>
                <a:sym typeface="Wingdings" panose="05000000000000000000" pitchFamily="2" charset="2"/>
              </a:rPr>
              <a:t> </a:t>
            </a:r>
            <a:r>
              <a:rPr lang="fr-FR" dirty="0" err="1" smtClean="0">
                <a:latin typeface="BNPP Type" pitchFamily="50" charset="0"/>
                <a:sym typeface="Wingdings" panose="05000000000000000000" pitchFamily="2" charset="2"/>
              </a:rPr>
              <a:t>Indexs</a:t>
            </a:r>
            <a:r>
              <a:rPr lang="fr-FR" dirty="0" smtClean="0">
                <a:latin typeface="BNPP Type" pitchFamily="50" charset="0"/>
                <a:sym typeface="Wingdings" panose="05000000000000000000" pitchFamily="2" charset="2"/>
              </a:rPr>
              <a:t> </a:t>
            </a:r>
            <a:r>
              <a:rPr lang="fr-FR" dirty="0" smtClean="0">
                <a:latin typeface="BNPP Type" pitchFamily="50" charset="0"/>
                <a:sym typeface="Wingdings" panose="05000000000000000000" pitchFamily="2" charset="2"/>
              </a:rPr>
              <a:t>stockés sur </a:t>
            </a:r>
            <a:r>
              <a:rPr lang="fr-FR" dirty="0" smtClean="0">
                <a:latin typeface="BNPP Type" pitchFamily="50" charset="0"/>
                <a:sym typeface="Wingdings" panose="05000000000000000000" pitchFamily="2" charset="2"/>
              </a:rPr>
              <a:t>disque</a:t>
            </a:r>
          </a:p>
          <a:p>
            <a:pPr marL="0" indent="0">
              <a:buClr>
                <a:srgbClr val="1B9195"/>
              </a:buClr>
              <a:buFont typeface="Lucida Grande"/>
              <a:buNone/>
            </a:pPr>
            <a:endParaRPr lang="fr-FR" dirty="0" smtClean="0">
              <a:latin typeface="BNPP Type" pitchFamily="50" charset="0"/>
              <a:sym typeface="Wingdings" panose="05000000000000000000" pitchFamily="2" charset="2"/>
            </a:endParaRPr>
          </a:p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dirty="0" smtClean="0">
                <a:latin typeface="BNPP Type" pitchFamily="50" charset="0"/>
                <a:sym typeface="Wingdings" panose="05000000000000000000" pitchFamily="2" charset="2"/>
              </a:rPr>
              <a:t> ELK</a:t>
            </a:r>
            <a:endParaRPr lang="fr-FR" dirty="0">
              <a:latin typeface="BNPP Type" pitchFamily="50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754" y="905566"/>
            <a:ext cx="39687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125907" y="0"/>
            <a:ext cx="3968749" cy="915566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dirty="0" err="1" smtClean="0">
                <a:solidFill>
                  <a:srgbClr val="FFFFFF"/>
                </a:solidFill>
                <a:latin typeface="BNPP Sans Extra Bold" pitchFamily="50" charset="0"/>
              </a:rPr>
              <a:t>Shay</a:t>
            </a:r>
            <a:r>
              <a:rPr lang="fr-FR" sz="2800" dirty="0" smtClean="0">
                <a:solidFill>
                  <a:srgbClr val="FFFFFF"/>
                </a:solidFill>
                <a:latin typeface="BNPP Sans Extra Bold" pitchFamily="50" charset="0"/>
              </a:rPr>
              <a:t> Banon</a:t>
            </a:r>
            <a:endParaRPr lang="fr-FR" sz="2800" dirty="0" smtClean="0">
              <a:solidFill>
                <a:srgbClr val="FFFFFF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74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1805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contenu 1"/>
          <p:cNvSpPr txBox="1">
            <a:spLocks/>
          </p:cNvSpPr>
          <p:nvPr/>
        </p:nvSpPr>
        <p:spPr>
          <a:xfrm>
            <a:off x="3923928" y="4525393"/>
            <a:ext cx="5184576" cy="494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4" r:link="rId5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4000" dirty="0" smtClean="0">
                <a:solidFill>
                  <a:schemeClr val="bg1"/>
                </a:solidFill>
                <a:latin typeface="BNPP Sans Extra Bold" pitchFamily="50" charset="0"/>
              </a:rPr>
              <a:t>Ce bon vieux oracle</a:t>
            </a:r>
            <a:endParaRPr lang="fr-FR" sz="4000" dirty="0">
              <a:solidFill>
                <a:schemeClr val="bg1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5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"/>
          <p:cNvSpPr txBox="1">
            <a:spLocks/>
          </p:cNvSpPr>
          <p:nvPr/>
        </p:nvSpPr>
        <p:spPr>
          <a:xfrm>
            <a:off x="2155231" y="2211710"/>
            <a:ext cx="4833538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Notre jeu de données de tests</a:t>
            </a:r>
            <a:endParaRPr lang="fr-FR" sz="2400" dirty="0"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21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"/>
          <p:cNvSpPr txBox="1">
            <a:spLocks/>
          </p:cNvSpPr>
          <p:nvPr/>
        </p:nvSpPr>
        <p:spPr>
          <a:xfrm>
            <a:off x="3050830" y="915566"/>
            <a:ext cx="4833538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solidFill>
                  <a:srgbClr val="00975F"/>
                </a:solidFill>
                <a:latin typeface="BNPP Type" pitchFamily="50" charset="0"/>
              </a:rPr>
              <a:t>Index </a:t>
            </a:r>
            <a:r>
              <a:rPr lang="fr-FR" sz="2400" dirty="0" smtClean="0">
                <a:latin typeface="BNPP Type" pitchFamily="50" charset="0"/>
                <a:sym typeface="Wingdings" panose="05000000000000000000" pitchFamily="2" charset="2"/>
              </a:rPr>
              <a:t> cv</a:t>
            </a:r>
            <a:endParaRPr lang="fr-FR" sz="2400" dirty="0">
              <a:latin typeface="BNPP Type" pitchFamily="50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36512" y="-20538"/>
            <a:ext cx="3024336" cy="5164038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dirty="0" smtClean="0">
                <a:solidFill>
                  <a:schemeClr val="bg1"/>
                </a:solidFill>
                <a:latin typeface="BNPP Sans Extra Bold" pitchFamily="50" charset="0"/>
              </a:rPr>
              <a:t>Notre structure</a:t>
            </a:r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3059832" y="1923678"/>
            <a:ext cx="4833538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solidFill>
                  <a:srgbClr val="00975F"/>
                </a:solidFill>
                <a:latin typeface="BNPP Type" pitchFamily="50" charset="0"/>
              </a:rPr>
              <a:t>type</a:t>
            </a:r>
            <a:r>
              <a:rPr lang="fr-FR" sz="2400" dirty="0" smtClean="0">
                <a:latin typeface="BNPP Type" pitchFamily="50" charset="0"/>
                <a:sym typeface="Wingdings" panose="05000000000000000000" pitchFamily="2" charset="2"/>
              </a:rPr>
              <a:t> </a:t>
            </a:r>
            <a:r>
              <a:rPr lang="fr-FR" sz="2400" dirty="0" err="1" smtClean="0">
                <a:latin typeface="BNPP Type" pitchFamily="50" charset="0"/>
                <a:sym typeface="Wingdings" panose="05000000000000000000" pitchFamily="2" charset="2"/>
              </a:rPr>
              <a:t>cv_simple</a:t>
            </a:r>
            <a:endParaRPr lang="fr-FR" sz="2400" dirty="0">
              <a:latin typeface="BNPP Type" pitchFamily="50" charset="0"/>
            </a:endParaRPr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3203848" y="2931790"/>
            <a:ext cx="4833538" cy="1152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solidFill>
                  <a:srgbClr val="00975F"/>
                </a:solidFill>
                <a:latin typeface="BNPP Type" pitchFamily="50" charset="0"/>
              </a:rPr>
              <a:t>champs</a:t>
            </a:r>
            <a:r>
              <a:rPr lang="fr-FR" sz="2400" dirty="0" smtClean="0">
                <a:latin typeface="BNPP Type" pitchFamily="50" charset="0"/>
                <a:sym typeface="Wingdings" panose="05000000000000000000" pitchFamily="2" charset="2"/>
              </a:rPr>
              <a:t> prenom, titre, nom, description</a:t>
            </a:r>
            <a:endParaRPr lang="fr-FR" sz="2400" dirty="0"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55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92546"/>
            <a:ext cx="3707904" cy="5236046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-92546"/>
            <a:ext cx="3563888" cy="1368152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dirty="0" smtClean="0">
                <a:solidFill>
                  <a:srgbClr val="FFFFFF"/>
                </a:solidFill>
                <a:latin typeface="BNPP Sans Extra Bold" pitchFamily="50" charset="0"/>
              </a:rPr>
              <a:t>Peter PARKER</a:t>
            </a:r>
            <a:endParaRPr lang="fr-FR" sz="2800" dirty="0" smtClean="0">
              <a:solidFill>
                <a:srgbClr val="FFFFFF"/>
              </a:solidFill>
              <a:latin typeface="BNPP Sans Extra Bold" pitchFamily="50" charset="0"/>
            </a:endParaRPr>
          </a:p>
        </p:txBody>
      </p:sp>
      <p:sp>
        <p:nvSpPr>
          <p:cNvPr id="15" name="Espace réservé du contenu 1"/>
          <p:cNvSpPr txBox="1">
            <a:spLocks/>
          </p:cNvSpPr>
          <p:nvPr/>
        </p:nvSpPr>
        <p:spPr>
          <a:xfrm>
            <a:off x="3995936" y="51470"/>
            <a:ext cx="5076056" cy="50200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None/>
            </a:pPr>
            <a:endParaRPr lang="fr-FR" sz="2000" dirty="0" smtClean="0">
              <a:latin typeface="BNPP Type" pitchFamily="50" charset="0"/>
            </a:endParaRPr>
          </a:p>
          <a:p>
            <a:pPr marL="0" indent="0" algn="ctr">
              <a:buClr>
                <a:srgbClr val="1B9195"/>
              </a:buClr>
              <a:buNone/>
            </a:pPr>
            <a:r>
              <a:rPr lang="fr-FR" sz="2400" dirty="0" smtClean="0">
                <a:solidFill>
                  <a:srgbClr val="000000"/>
                </a:solidFill>
                <a:latin typeface="BNPP Sans Extra Bold" pitchFamily="50" charset="0"/>
              </a:rPr>
              <a:t>Développeur </a:t>
            </a:r>
            <a:r>
              <a:rPr lang="fr-FR" sz="2400" dirty="0">
                <a:solidFill>
                  <a:srgbClr val="000000"/>
                </a:solidFill>
                <a:latin typeface="BNPP Sans Extra Bold" pitchFamily="50" charset="0"/>
              </a:rPr>
              <a:t>JAVA/JEE et escalade </a:t>
            </a:r>
            <a:endParaRPr lang="fr-FR" sz="2400" dirty="0" smtClean="0">
              <a:solidFill>
                <a:srgbClr val="000000"/>
              </a:solidFill>
              <a:latin typeface="BNPP Sans Extra Bold" pitchFamily="50" charset="0"/>
            </a:endParaRPr>
          </a:p>
          <a:p>
            <a:pPr marL="0" indent="0" algn="ctr">
              <a:buClr>
                <a:srgbClr val="1B9195"/>
              </a:buClr>
              <a:buNone/>
            </a:pPr>
            <a:endParaRPr lang="fr-FR" sz="2400" dirty="0">
              <a:solidFill>
                <a:srgbClr val="000000"/>
              </a:solidFill>
              <a:latin typeface="BNPP Sans Extra Bold" pitchFamily="50" charset="0"/>
            </a:endParaRPr>
          </a:p>
          <a:p>
            <a:pPr marL="0" indent="0" algn="ctr">
              <a:buClr>
                <a:srgbClr val="1B9195"/>
              </a:buClr>
              <a:buNone/>
            </a:pPr>
            <a:endParaRPr lang="fr-FR" sz="2000" dirty="0" smtClean="0">
              <a:latin typeface="BNPP Type" pitchFamily="50" charset="0"/>
            </a:endParaRPr>
          </a:p>
          <a:p>
            <a:pPr marL="0" indent="0" algn="ctr">
              <a:buClr>
                <a:srgbClr val="1B9195"/>
              </a:buClr>
              <a:buNone/>
            </a:pPr>
            <a:endParaRPr lang="fr-FR" sz="2000" dirty="0">
              <a:latin typeface="BNPP Type" pitchFamily="50" charset="0"/>
            </a:endParaRPr>
          </a:p>
          <a:p>
            <a:pPr marL="0" indent="0">
              <a:buClr>
                <a:srgbClr val="1B9195"/>
              </a:buClr>
              <a:buNone/>
            </a:pPr>
            <a:r>
              <a:rPr lang="fr-FR" sz="2000" dirty="0">
                <a:latin typeface="BNPP Type" pitchFamily="50" charset="0"/>
              </a:rPr>
              <a:t>Les journées, j'écris de supers applications de gestion en mode DDD</a:t>
            </a:r>
            <a:r>
              <a:rPr lang="fr-FR" sz="2000" dirty="0" smtClean="0">
                <a:latin typeface="BNPP Type" pitchFamily="50" charset="0"/>
              </a:rPr>
              <a:t>, avec </a:t>
            </a:r>
            <a:r>
              <a:rPr lang="fr-FR" sz="2000" dirty="0">
                <a:latin typeface="BNPP Type" pitchFamily="50" charset="0"/>
              </a:rPr>
              <a:t>des </a:t>
            </a:r>
            <a:r>
              <a:rPr lang="fr-FR" sz="2000" dirty="0" smtClean="0">
                <a:latin typeface="BNPP Type" pitchFamily="50" charset="0"/>
              </a:rPr>
              <a:t>tests </a:t>
            </a:r>
            <a:r>
              <a:rPr lang="fr-FR" sz="2000" dirty="0">
                <a:latin typeface="BNPP Type" pitchFamily="50" charset="0"/>
              </a:rPr>
              <a:t>unitaires et des tests d'intégration en mode BDD. </a:t>
            </a:r>
          </a:p>
          <a:p>
            <a:pPr marL="0" indent="0">
              <a:buClr>
                <a:srgbClr val="1B9195"/>
              </a:buClr>
              <a:buNone/>
            </a:pPr>
            <a:r>
              <a:rPr lang="fr-FR" sz="2000" dirty="0">
                <a:latin typeface="BNPP Type" pitchFamily="50" charset="0"/>
              </a:rPr>
              <a:t>Les soirs je revêt mon costume </a:t>
            </a:r>
            <a:r>
              <a:rPr lang="fr-FR" sz="2000" dirty="0" smtClean="0">
                <a:latin typeface="BNPP Type" pitchFamily="50" charset="0"/>
              </a:rPr>
              <a:t>d'araignée </a:t>
            </a:r>
            <a:r>
              <a:rPr lang="fr-FR" sz="2000" dirty="0">
                <a:latin typeface="BNPP Type" pitchFamily="50" charset="0"/>
              </a:rPr>
              <a:t>et je </a:t>
            </a:r>
            <a:r>
              <a:rPr lang="fr-FR" sz="2000" dirty="0" smtClean="0">
                <a:latin typeface="BNPP Type" pitchFamily="50" charset="0"/>
              </a:rPr>
              <a:t>cours </a:t>
            </a:r>
            <a:r>
              <a:rPr lang="fr-FR" sz="2000" dirty="0">
                <a:latin typeface="BNPP Type" pitchFamily="50" charset="0"/>
              </a:rPr>
              <a:t>sauver des vies en escaladant les immeubles de Manhattan.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2" y="1275606"/>
            <a:ext cx="3635896" cy="386789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59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3635896" cy="5143500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3563888" cy="1275606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dirty="0" smtClean="0">
                <a:solidFill>
                  <a:srgbClr val="FFFFFF"/>
                </a:solidFill>
                <a:latin typeface="BNPP Sans Extra Bold" pitchFamily="50" charset="0"/>
              </a:rPr>
              <a:t>Matt MURDOCK</a:t>
            </a:r>
            <a:endParaRPr lang="fr-FR" sz="2800" dirty="0" smtClean="0">
              <a:solidFill>
                <a:srgbClr val="FFFFFF"/>
              </a:solidFill>
              <a:latin typeface="BNPP Sans Extra Bold" pitchFamily="50" charset="0"/>
            </a:endParaRPr>
          </a:p>
        </p:txBody>
      </p:sp>
      <p:sp>
        <p:nvSpPr>
          <p:cNvPr id="15" name="Espace réservé du contenu 1"/>
          <p:cNvSpPr txBox="1">
            <a:spLocks/>
          </p:cNvSpPr>
          <p:nvPr/>
        </p:nvSpPr>
        <p:spPr>
          <a:xfrm>
            <a:off x="3995936" y="51470"/>
            <a:ext cx="5076056" cy="50200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endParaRPr lang="fr-FR" sz="2000" dirty="0" smtClean="0">
              <a:latin typeface="BNPP Type" pitchFamily="50" charset="0"/>
            </a:endParaRPr>
          </a:p>
          <a:p>
            <a:pPr marL="0" indent="0" algn="ctr">
              <a:buClr>
                <a:srgbClr val="1B9195"/>
              </a:buClr>
              <a:buNone/>
            </a:pPr>
            <a:r>
              <a:rPr lang="fr-FR" sz="2400" dirty="0" smtClean="0">
                <a:solidFill>
                  <a:srgbClr val="000000"/>
                </a:solidFill>
                <a:latin typeface="BNPP Sans Extra Bold" pitchFamily="50" charset="0"/>
              </a:rPr>
              <a:t>Développeur </a:t>
            </a:r>
            <a:r>
              <a:rPr lang="fr-FR" sz="2400" dirty="0">
                <a:solidFill>
                  <a:srgbClr val="000000"/>
                </a:solidFill>
                <a:latin typeface="BNPP Sans Extra Bold" pitchFamily="50" charset="0"/>
              </a:rPr>
              <a:t>JAVA/JEE et Arts martiaux</a:t>
            </a:r>
            <a:endParaRPr lang="fr-FR" sz="2000" dirty="0">
              <a:latin typeface="BNPP Type" pitchFamily="50" charset="0"/>
            </a:endParaRPr>
          </a:p>
          <a:p>
            <a:pPr marL="0" indent="0" algn="ctr">
              <a:buClr>
                <a:srgbClr val="1B9195"/>
              </a:buClr>
              <a:buFont typeface="Lucida Grande"/>
              <a:buNone/>
            </a:pPr>
            <a:endParaRPr lang="fr-FR" sz="2000" dirty="0" smtClean="0">
              <a:latin typeface="BNPP Type" pitchFamily="50" charset="0"/>
            </a:endParaRPr>
          </a:p>
          <a:p>
            <a:pPr marL="0" indent="0" algn="ctr">
              <a:buClr>
                <a:srgbClr val="1B9195"/>
              </a:buClr>
              <a:buFont typeface="Lucida Grande"/>
              <a:buNone/>
            </a:pPr>
            <a:endParaRPr lang="fr-FR" sz="2000" dirty="0">
              <a:latin typeface="BNPP Type" pitchFamily="50" charset="0"/>
            </a:endParaRPr>
          </a:p>
          <a:p>
            <a:pPr marL="0" indent="0">
              <a:buClr>
                <a:srgbClr val="1B9195"/>
              </a:buClr>
              <a:buNone/>
            </a:pPr>
            <a:r>
              <a:rPr lang="fr-FR" sz="2000" dirty="0">
                <a:latin typeface="BNPP Type" pitchFamily="50" charset="0"/>
              </a:rPr>
              <a:t>Aveugle de naissance, j'ai réussi grâce à des moines tibétains à surpasser mon handicap </a:t>
            </a:r>
            <a:r>
              <a:rPr lang="fr-FR" sz="2000" dirty="0" smtClean="0">
                <a:latin typeface="BNPP Type" pitchFamily="50" charset="0"/>
              </a:rPr>
              <a:t>et développer </a:t>
            </a:r>
            <a:r>
              <a:rPr lang="fr-FR" sz="2000" dirty="0">
                <a:latin typeface="BNPP Type" pitchFamily="50" charset="0"/>
              </a:rPr>
              <a:t>mes capacités. Aujourd'hui je passe essentiellement l'essentiel  de mon temps à maintenir la paix à </a:t>
            </a:r>
            <a:r>
              <a:rPr lang="fr-FR" sz="2000" dirty="0" err="1">
                <a:latin typeface="BNPP Type" pitchFamily="50" charset="0"/>
              </a:rPr>
              <a:t>Hells</a:t>
            </a:r>
            <a:r>
              <a:rPr lang="fr-FR" sz="2000" dirty="0">
                <a:latin typeface="BNPP Type" pitchFamily="50" charset="0"/>
              </a:rPr>
              <a:t> </a:t>
            </a:r>
            <a:r>
              <a:rPr lang="fr-FR" sz="2000" dirty="0" err="1">
                <a:latin typeface="BNPP Type" pitchFamily="50" charset="0"/>
              </a:rPr>
              <a:t>kitchen</a:t>
            </a:r>
            <a:r>
              <a:rPr lang="fr-FR" sz="2000" dirty="0">
                <a:latin typeface="BNPP Type" pitchFamily="50" charset="0"/>
              </a:rPr>
              <a:t>.</a:t>
            </a:r>
          </a:p>
          <a:p>
            <a:pPr marL="0" indent="0">
              <a:buClr>
                <a:srgbClr val="1B9195"/>
              </a:buClr>
              <a:buNone/>
            </a:pPr>
            <a:r>
              <a:rPr lang="fr-FR" sz="2000" dirty="0">
                <a:latin typeface="BNPP Type" pitchFamily="50" charset="0"/>
              </a:rPr>
              <a:t>Les soirées </a:t>
            </a:r>
            <a:r>
              <a:rPr lang="fr-FR" sz="2000" dirty="0" smtClean="0">
                <a:latin typeface="BNPP Type" pitchFamily="50" charset="0"/>
              </a:rPr>
              <a:t>j'écris </a:t>
            </a:r>
            <a:r>
              <a:rPr lang="fr-FR" sz="2000" dirty="0">
                <a:latin typeface="BNPP Type" pitchFamily="50" charset="0"/>
              </a:rPr>
              <a:t>des applications en Java afin d'aider d'autres aveugles.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" y="1328386"/>
            <a:ext cx="3528392" cy="374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657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3635896" cy="5143500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3563888" cy="1275606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dirty="0" smtClean="0">
                <a:solidFill>
                  <a:srgbClr val="FFFFFF"/>
                </a:solidFill>
                <a:latin typeface="BNPP Sans Extra Bold" pitchFamily="50" charset="0"/>
              </a:rPr>
              <a:t>Pepper POTTS</a:t>
            </a:r>
          </a:p>
        </p:txBody>
      </p:sp>
      <p:sp>
        <p:nvSpPr>
          <p:cNvPr id="15" name="Espace réservé du contenu 1"/>
          <p:cNvSpPr txBox="1">
            <a:spLocks/>
          </p:cNvSpPr>
          <p:nvPr/>
        </p:nvSpPr>
        <p:spPr>
          <a:xfrm>
            <a:off x="3635896" y="51470"/>
            <a:ext cx="5436096" cy="50200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endParaRPr lang="fr-FR" sz="2000" dirty="0" smtClean="0">
              <a:latin typeface="BNPP Type" pitchFamily="50" charset="0"/>
            </a:endParaRPr>
          </a:p>
          <a:p>
            <a:pPr marL="0" indent="0" algn="ctr">
              <a:buClr>
                <a:srgbClr val="1B9195"/>
              </a:buClr>
              <a:buNone/>
            </a:pPr>
            <a:r>
              <a:rPr lang="fr-FR" sz="2400" dirty="0" smtClean="0">
                <a:solidFill>
                  <a:srgbClr val="000000"/>
                </a:solidFill>
                <a:latin typeface="BNPP Sans Extra Bold" pitchFamily="50" charset="0"/>
              </a:rPr>
              <a:t>Secrétaire </a:t>
            </a:r>
            <a:r>
              <a:rPr lang="fr-FR" sz="2400" dirty="0">
                <a:solidFill>
                  <a:srgbClr val="000000"/>
                </a:solidFill>
                <a:latin typeface="BNPP Sans Extra Bold" pitchFamily="50" charset="0"/>
              </a:rPr>
              <a:t>et architecte </a:t>
            </a:r>
            <a:r>
              <a:rPr lang="fr-FR" sz="2400" dirty="0" smtClean="0">
                <a:solidFill>
                  <a:srgbClr val="000000"/>
                </a:solidFill>
                <a:latin typeface="BNPP Sans Extra Bold" pitchFamily="50" charset="0"/>
              </a:rPr>
              <a:t>logiciel</a:t>
            </a:r>
          </a:p>
          <a:p>
            <a:pPr marL="0" indent="0" algn="ctr">
              <a:buClr>
                <a:srgbClr val="1B9195"/>
              </a:buClr>
              <a:buNone/>
            </a:pPr>
            <a:endParaRPr lang="fr-FR" sz="2000" dirty="0" smtClean="0">
              <a:latin typeface="BNPP Type" pitchFamily="50" charset="0"/>
            </a:endParaRPr>
          </a:p>
          <a:p>
            <a:pPr marL="0" indent="0" algn="ctr">
              <a:buClr>
                <a:srgbClr val="1B9195"/>
              </a:buClr>
              <a:buFont typeface="Lucida Grande"/>
              <a:buNone/>
            </a:pPr>
            <a:endParaRPr lang="fr-FR" sz="2000" dirty="0">
              <a:latin typeface="BNPP Type" pitchFamily="50" charset="0"/>
            </a:endParaRPr>
          </a:p>
          <a:p>
            <a:pPr marL="0" indent="0">
              <a:buClr>
                <a:srgbClr val="1B9195"/>
              </a:buClr>
              <a:buNone/>
            </a:pPr>
            <a:endParaRPr lang="fr-FR" sz="2000" dirty="0" smtClean="0">
              <a:latin typeface="BNPP Type" pitchFamily="50" charset="0"/>
            </a:endParaRPr>
          </a:p>
          <a:p>
            <a:pPr marL="0" indent="0">
              <a:buClr>
                <a:srgbClr val="1B9195"/>
              </a:buClr>
              <a:buNone/>
            </a:pPr>
            <a:r>
              <a:rPr lang="fr-FR" sz="2000" dirty="0" smtClean="0">
                <a:latin typeface="BNPP Type" pitchFamily="50" charset="0"/>
              </a:rPr>
              <a:t>Travaillant </a:t>
            </a:r>
            <a:r>
              <a:rPr lang="fr-FR" sz="2000" dirty="0">
                <a:latin typeface="BNPP Type" pitchFamily="50" charset="0"/>
              </a:rPr>
              <a:t>chez Stark entreprise, je passe mes </a:t>
            </a:r>
            <a:r>
              <a:rPr lang="fr-FR" sz="2000" dirty="0" smtClean="0">
                <a:latin typeface="BNPP Type" pitchFamily="50" charset="0"/>
              </a:rPr>
              <a:t>journées </a:t>
            </a:r>
            <a:r>
              <a:rPr lang="fr-FR" sz="2000" dirty="0">
                <a:latin typeface="BNPP Type" pitchFamily="50" charset="0"/>
              </a:rPr>
              <a:t>et mes </a:t>
            </a:r>
            <a:r>
              <a:rPr lang="fr-FR" sz="2000" dirty="0" smtClean="0">
                <a:latin typeface="BNPP Type" pitchFamily="50" charset="0"/>
              </a:rPr>
              <a:t>nuits </a:t>
            </a:r>
            <a:r>
              <a:rPr lang="fr-FR" sz="2000" dirty="0">
                <a:latin typeface="BNPP Type" pitchFamily="50" charset="0"/>
              </a:rPr>
              <a:t>à imaginer et construire les logiciels de demain pour mon patron IRON MAN</a:t>
            </a:r>
            <a:r>
              <a:rPr lang="fr-FR" sz="2000" dirty="0" smtClean="0">
                <a:latin typeface="BNPP Type" pitchFamily="50" charset="0"/>
              </a:rPr>
              <a:t>.</a:t>
            </a:r>
          </a:p>
          <a:p>
            <a:pPr marL="0" indent="0">
              <a:buClr>
                <a:srgbClr val="1B9195"/>
              </a:buClr>
              <a:buNone/>
            </a:pPr>
            <a:endParaRPr lang="fr-FR" sz="2000" dirty="0">
              <a:latin typeface="BNPP Type" pitchFamily="50" charset="0"/>
            </a:endParaRPr>
          </a:p>
          <a:p>
            <a:pPr marL="0" indent="0">
              <a:buClr>
                <a:srgbClr val="1B9195"/>
              </a:buClr>
              <a:buNone/>
            </a:pPr>
            <a:r>
              <a:rPr lang="fr-FR" sz="2000" dirty="0">
                <a:latin typeface="BNPP Type" pitchFamily="50" charset="0"/>
              </a:rPr>
              <a:t>Accessoirement je suis également son épouse.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6" y="1329394"/>
            <a:ext cx="3571572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43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55752" cy="915566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400" dirty="0" smtClean="0">
                <a:solidFill>
                  <a:srgbClr val="FFFFFF"/>
                </a:solidFill>
                <a:latin typeface="BNPP Sans Extra Bold" pitchFamily="50" charset="0"/>
              </a:rPr>
              <a:t>Installation</a:t>
            </a:r>
            <a:endParaRPr lang="fr-FR" sz="1400" dirty="0" smtClean="0">
              <a:solidFill>
                <a:srgbClr val="FFFFFF"/>
              </a:solidFill>
              <a:latin typeface="BNPP Sans Extra Bold" pitchFamily="50" charset="0"/>
            </a:endParaRPr>
          </a:p>
        </p:txBody>
      </p:sp>
      <p:sp>
        <p:nvSpPr>
          <p:cNvPr id="15" name="Espace réservé du contenu 1"/>
          <p:cNvSpPr txBox="1">
            <a:spLocks/>
          </p:cNvSpPr>
          <p:nvPr/>
        </p:nvSpPr>
        <p:spPr>
          <a:xfrm>
            <a:off x="323528" y="1275606"/>
            <a:ext cx="8424936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None/>
            </a:pPr>
            <a:r>
              <a:rPr lang="fr-FR" sz="2000" dirty="0" smtClean="0">
                <a:latin typeface="BNPP Type" pitchFamily="50" charset="0"/>
              </a:rPr>
              <a:t>Installer </a:t>
            </a:r>
            <a:r>
              <a:rPr lang="fr-FR" sz="2000" dirty="0" err="1" smtClean="0">
                <a:latin typeface="BNPP Type" pitchFamily="50" charset="0"/>
              </a:rPr>
              <a:t>ElasticSearch</a:t>
            </a:r>
            <a:r>
              <a:rPr lang="fr-FR" sz="2000" dirty="0">
                <a:latin typeface="BNPP Type" pitchFamily="50" charset="0"/>
              </a:rPr>
              <a:t> : </a:t>
            </a:r>
            <a:r>
              <a:rPr lang="fr-FR" sz="2000" dirty="0" smtClean="0">
                <a:solidFill>
                  <a:srgbClr val="000000"/>
                </a:solidFill>
                <a:latin typeface="BNPP Type" pitchFamily="50" charset="0"/>
              </a:rPr>
              <a:t>https</a:t>
            </a:r>
            <a:r>
              <a:rPr lang="fr-FR" sz="2000" dirty="0">
                <a:solidFill>
                  <a:srgbClr val="000000"/>
                </a:solidFill>
                <a:latin typeface="BNPP Type" pitchFamily="50" charset="0"/>
              </a:rPr>
              <a:t>://artifacts.elastic.co/downloads/elasticsearch/elasticsearch-5.4.0.zip</a:t>
            </a:r>
          </a:p>
        </p:txBody>
      </p:sp>
      <p:sp>
        <p:nvSpPr>
          <p:cNvPr id="4" name="Espace réservé du contenu 1"/>
          <p:cNvSpPr txBox="1">
            <a:spLocks/>
          </p:cNvSpPr>
          <p:nvPr/>
        </p:nvSpPr>
        <p:spPr>
          <a:xfrm>
            <a:off x="323528" y="3219822"/>
            <a:ext cx="7992888" cy="936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None/>
            </a:pPr>
            <a:r>
              <a:rPr lang="fr-FR" sz="2000" dirty="0" smtClean="0">
                <a:latin typeface="BNPP Type" pitchFamily="50" charset="0"/>
              </a:rPr>
              <a:t>Installer </a:t>
            </a:r>
            <a:r>
              <a:rPr lang="fr-FR" sz="2000" dirty="0" err="1" smtClean="0">
                <a:latin typeface="BNPP Type" pitchFamily="50" charset="0"/>
              </a:rPr>
              <a:t>Kib</a:t>
            </a:r>
            <a:r>
              <a:rPr lang="fr-FR" sz="2000" dirty="0" err="1" smtClean="0">
                <a:latin typeface="BNPP Type" pitchFamily="50" charset="0"/>
              </a:rPr>
              <a:t>ana</a:t>
            </a:r>
            <a:r>
              <a:rPr lang="fr-FR" sz="2000" dirty="0" smtClean="0">
                <a:latin typeface="BNPP Type" pitchFamily="50" charset="0"/>
              </a:rPr>
              <a:t> :</a:t>
            </a:r>
          </a:p>
          <a:p>
            <a:pPr marL="0" indent="0">
              <a:buClr>
                <a:srgbClr val="1B9195"/>
              </a:buClr>
              <a:buNone/>
            </a:pPr>
            <a:r>
              <a:rPr lang="fr-FR" sz="2000" dirty="0" smtClean="0">
                <a:solidFill>
                  <a:srgbClr val="000000"/>
                </a:solidFill>
                <a:latin typeface="BNPP Type" pitchFamily="50" charset="0"/>
              </a:rPr>
              <a:t> </a:t>
            </a:r>
            <a:r>
              <a:rPr lang="fr-FR" sz="2000" dirty="0">
                <a:solidFill>
                  <a:srgbClr val="000000"/>
                </a:solidFill>
                <a:latin typeface="BNPP Type" pitchFamily="50" charset="0"/>
                <a:hlinkClick r:id="rId5"/>
              </a:rPr>
              <a:t>https://artifacts.elastic.co/downloads/kibana/kibana-6.5.4-windows-x86_64.zip</a:t>
            </a:r>
            <a:endParaRPr lang="fr-FR" sz="2000" dirty="0">
              <a:solidFill>
                <a:srgbClr val="000000"/>
              </a:solidFill>
              <a:latin typeface="BNPP Type" pitchFamily="50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467544" y="2283718"/>
            <a:ext cx="7056784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dirty="0">
                <a:solidFill>
                  <a:srgbClr val="00925B"/>
                </a:solidFill>
                <a:latin typeface="BNPP Type" pitchFamily="50" charset="0"/>
                <a:sym typeface="Wingdings" panose="05000000000000000000" pitchFamily="2" charset="2"/>
              </a:rPr>
              <a:t> Lancer </a:t>
            </a:r>
            <a:r>
              <a:rPr lang="fr-FR" sz="1400" dirty="0" smtClean="0">
                <a:solidFill>
                  <a:srgbClr val="00925B"/>
                </a:solidFill>
                <a:latin typeface="BNPP Type" pitchFamily="50" charset="0"/>
                <a:sym typeface="Wingdings" panose="05000000000000000000" pitchFamily="2" charset="2"/>
              </a:rPr>
              <a:t>elasticsearch-6.4.2\elasticsearch-6.4.2\bin\elasticsearch-6.4.2\elasticsearch-6.4.2\bin\elasticsearch.bat</a:t>
            </a:r>
            <a:endParaRPr lang="fr-FR" sz="1400" dirty="0" smtClean="0">
              <a:solidFill>
                <a:srgbClr val="00925B"/>
              </a:solidFill>
              <a:latin typeface="BNPP Type" pitchFamily="50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4299942"/>
            <a:ext cx="7056784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dirty="0">
                <a:solidFill>
                  <a:srgbClr val="00925B"/>
                </a:solidFill>
                <a:latin typeface="BNPP Type" pitchFamily="50" charset="0"/>
                <a:sym typeface="Wingdings" panose="05000000000000000000" pitchFamily="2" charset="2"/>
              </a:rPr>
              <a:t> Lancer </a:t>
            </a:r>
            <a:r>
              <a:rPr lang="fr-FR" sz="1400" dirty="0" smtClean="0">
                <a:solidFill>
                  <a:srgbClr val="00925B"/>
                </a:solidFill>
                <a:latin typeface="BNPP Type" pitchFamily="50" charset="0"/>
                <a:sym typeface="Wingdings" panose="05000000000000000000" pitchFamily="2" charset="2"/>
              </a:rPr>
              <a:t>kibana-6.4.2-windows-x86_64\kibana-6.4.2-windows-x86_64\bin\kibanat.bat</a:t>
            </a:r>
            <a:endParaRPr lang="fr-FR" sz="1400" dirty="0" smtClean="0">
              <a:solidFill>
                <a:srgbClr val="00925B"/>
              </a:solidFill>
              <a:latin typeface="BNPP Type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16216" y="2715766"/>
            <a:ext cx="1872208" cy="864096"/>
          </a:xfrm>
          <a:prstGeom prst="wedgeRectCallout">
            <a:avLst>
              <a:gd name="adj1" fmla="val -124200"/>
              <a:gd name="adj2" fmla="val 39823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Juste pour le plugin d’aide à la saisie des requêtes</a:t>
            </a:r>
            <a:endParaRPr lang="fr-FR" sz="1400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59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"/>
          <p:cNvSpPr txBox="1">
            <a:spLocks/>
          </p:cNvSpPr>
          <p:nvPr/>
        </p:nvSpPr>
        <p:spPr>
          <a:xfrm>
            <a:off x="3050831" y="2211710"/>
            <a:ext cx="3042338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Briques logiques</a:t>
            </a:r>
            <a:endParaRPr lang="fr-FR" sz="2400" dirty="0"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88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55752" cy="915566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400" dirty="0" smtClean="0">
                <a:solidFill>
                  <a:srgbClr val="FFFFFF"/>
                </a:solidFill>
                <a:latin typeface="BNPP Sans Extra Bold" pitchFamily="50" charset="0"/>
              </a:rPr>
              <a:t>Briques logiques</a:t>
            </a:r>
            <a:endParaRPr lang="fr-FR" sz="1400" dirty="0" smtClean="0">
              <a:solidFill>
                <a:srgbClr val="FFFFFF"/>
              </a:solidFill>
              <a:latin typeface="BNPP Sans Extra Bold" pitchFamily="50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71600" y="1347614"/>
            <a:ext cx="7272808" cy="352839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43608" y="1419622"/>
            <a:ext cx="936104" cy="2880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2000" dirty="0" smtClean="0">
                <a:solidFill>
                  <a:srgbClr val="000000"/>
                </a:solidFill>
                <a:latin typeface="BNPP Type" pitchFamily="50" charset="0"/>
              </a:rPr>
              <a:t>Index</a:t>
            </a:r>
            <a:endParaRPr lang="fr-FR" sz="1400" dirty="0" smtClean="0">
              <a:solidFill>
                <a:srgbClr val="000000"/>
              </a:solidFill>
              <a:latin typeface="BNPP Type" pitchFamily="50" charset="0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1259632" y="1995686"/>
            <a:ext cx="1512168" cy="2520280"/>
            <a:chOff x="1259632" y="1995686"/>
            <a:chExt cx="1512168" cy="2520280"/>
          </a:xfrm>
        </p:grpSpPr>
        <p:sp>
          <p:nvSpPr>
            <p:cNvPr id="5" name="Rectangle 4"/>
            <p:cNvSpPr/>
            <p:nvPr/>
          </p:nvSpPr>
          <p:spPr>
            <a:xfrm>
              <a:off x="1259632" y="1995686"/>
              <a:ext cx="1512168" cy="2520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58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1308588" y="1995686"/>
              <a:ext cx="936104" cy="2880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fr-FR" sz="1200" dirty="0" smtClean="0">
                  <a:solidFill>
                    <a:srgbClr val="000000"/>
                  </a:solidFill>
                  <a:latin typeface="BNPP Type" pitchFamily="50" charset="0"/>
                </a:rPr>
                <a:t>Type1</a:t>
              </a:r>
              <a:endParaRPr lang="fr-FR" sz="1400" dirty="0" smtClean="0">
                <a:solidFill>
                  <a:srgbClr val="000000"/>
                </a:solidFill>
                <a:latin typeface="BNPP Type" pitchFamily="50" charset="0"/>
              </a:endParaRPr>
            </a:p>
          </p:txBody>
        </p:sp>
        <p:sp>
          <p:nvSpPr>
            <p:cNvPr id="6" name="Parchemin vertical 5"/>
            <p:cNvSpPr/>
            <p:nvPr/>
          </p:nvSpPr>
          <p:spPr>
            <a:xfrm>
              <a:off x="1547664" y="2571750"/>
              <a:ext cx="360040" cy="576064"/>
            </a:xfrm>
            <a:prstGeom prst="verticalScroll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Parchemin vertical 8"/>
            <p:cNvSpPr/>
            <p:nvPr/>
          </p:nvSpPr>
          <p:spPr>
            <a:xfrm>
              <a:off x="1700064" y="2724150"/>
              <a:ext cx="360040" cy="576064"/>
            </a:xfrm>
            <a:prstGeom prst="verticalScroll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Parchemin vertical 9"/>
            <p:cNvSpPr/>
            <p:nvPr/>
          </p:nvSpPr>
          <p:spPr>
            <a:xfrm>
              <a:off x="1852464" y="2876550"/>
              <a:ext cx="360040" cy="576064"/>
            </a:xfrm>
            <a:prstGeom prst="verticalScroll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Parchemin vertical 11"/>
            <p:cNvSpPr/>
            <p:nvPr/>
          </p:nvSpPr>
          <p:spPr>
            <a:xfrm>
              <a:off x="2004864" y="3028950"/>
              <a:ext cx="360040" cy="576064"/>
            </a:xfrm>
            <a:prstGeom prst="verticalScroll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Parchemin vertical 12"/>
            <p:cNvSpPr/>
            <p:nvPr/>
          </p:nvSpPr>
          <p:spPr>
            <a:xfrm>
              <a:off x="2157264" y="3181350"/>
              <a:ext cx="360040" cy="576064"/>
            </a:xfrm>
            <a:prstGeom prst="verticalScroll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Parchemin vertical 13"/>
            <p:cNvSpPr/>
            <p:nvPr/>
          </p:nvSpPr>
          <p:spPr>
            <a:xfrm>
              <a:off x="1331640" y="3579862"/>
              <a:ext cx="360040" cy="576064"/>
            </a:xfrm>
            <a:prstGeom prst="verticalScroll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Parchemin vertical 14"/>
            <p:cNvSpPr/>
            <p:nvPr/>
          </p:nvSpPr>
          <p:spPr>
            <a:xfrm>
              <a:off x="1484040" y="3732262"/>
              <a:ext cx="360040" cy="576064"/>
            </a:xfrm>
            <a:prstGeom prst="verticalScroll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" name="Parchemin vertical 15"/>
            <p:cNvSpPr/>
            <p:nvPr/>
          </p:nvSpPr>
          <p:spPr>
            <a:xfrm>
              <a:off x="1636440" y="3884662"/>
              <a:ext cx="360040" cy="576064"/>
            </a:xfrm>
            <a:prstGeom prst="verticalScroll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" name="Parchemin vertical 16"/>
            <p:cNvSpPr/>
            <p:nvPr/>
          </p:nvSpPr>
          <p:spPr>
            <a:xfrm>
              <a:off x="2212504" y="3867894"/>
              <a:ext cx="360040" cy="576064"/>
            </a:xfrm>
            <a:prstGeom prst="verticalScroll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" name="Parchemin vertical 17"/>
            <p:cNvSpPr/>
            <p:nvPr/>
          </p:nvSpPr>
          <p:spPr>
            <a:xfrm>
              <a:off x="2329444" y="2344173"/>
              <a:ext cx="360040" cy="576064"/>
            </a:xfrm>
            <a:prstGeom prst="verticalScroll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2987824" y="1995686"/>
            <a:ext cx="1512168" cy="2520280"/>
            <a:chOff x="1259632" y="1995686"/>
            <a:chExt cx="1512168" cy="2520280"/>
          </a:xfrm>
        </p:grpSpPr>
        <p:sp>
          <p:nvSpPr>
            <p:cNvPr id="20" name="Rectangle 19"/>
            <p:cNvSpPr/>
            <p:nvPr/>
          </p:nvSpPr>
          <p:spPr>
            <a:xfrm>
              <a:off x="1259632" y="1995686"/>
              <a:ext cx="1512168" cy="2520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58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1308588" y="1995686"/>
              <a:ext cx="936104" cy="2880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fr-FR" sz="1200" dirty="0" smtClean="0">
                  <a:solidFill>
                    <a:srgbClr val="000000"/>
                  </a:solidFill>
                  <a:latin typeface="BNPP Type" pitchFamily="50" charset="0"/>
                </a:rPr>
                <a:t>Type2</a:t>
              </a:r>
              <a:endParaRPr lang="fr-FR" sz="1400" dirty="0" smtClean="0">
                <a:solidFill>
                  <a:srgbClr val="000000"/>
                </a:solidFill>
                <a:latin typeface="BNPP Type" pitchFamily="50" charset="0"/>
              </a:endParaRPr>
            </a:p>
          </p:txBody>
        </p:sp>
        <p:sp>
          <p:nvSpPr>
            <p:cNvPr id="22" name="Parchemin vertical 21"/>
            <p:cNvSpPr/>
            <p:nvPr/>
          </p:nvSpPr>
          <p:spPr>
            <a:xfrm>
              <a:off x="1547664" y="2571750"/>
              <a:ext cx="360040" cy="576064"/>
            </a:xfrm>
            <a:prstGeom prst="verticalScroll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" name="Parchemin vertical 22"/>
            <p:cNvSpPr/>
            <p:nvPr/>
          </p:nvSpPr>
          <p:spPr>
            <a:xfrm>
              <a:off x="1700064" y="2724150"/>
              <a:ext cx="360040" cy="576064"/>
            </a:xfrm>
            <a:prstGeom prst="verticalScroll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" name="Parchemin vertical 23"/>
            <p:cNvSpPr/>
            <p:nvPr/>
          </p:nvSpPr>
          <p:spPr>
            <a:xfrm>
              <a:off x="1852464" y="2876550"/>
              <a:ext cx="360040" cy="576064"/>
            </a:xfrm>
            <a:prstGeom prst="verticalScroll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5" name="Parchemin vertical 24"/>
            <p:cNvSpPr/>
            <p:nvPr/>
          </p:nvSpPr>
          <p:spPr>
            <a:xfrm>
              <a:off x="2004864" y="3028950"/>
              <a:ext cx="360040" cy="576064"/>
            </a:xfrm>
            <a:prstGeom prst="verticalScroll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6" name="Parchemin vertical 25"/>
            <p:cNvSpPr/>
            <p:nvPr/>
          </p:nvSpPr>
          <p:spPr>
            <a:xfrm>
              <a:off x="2157264" y="3181350"/>
              <a:ext cx="360040" cy="576064"/>
            </a:xfrm>
            <a:prstGeom prst="verticalScroll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7" name="Parchemin vertical 26"/>
            <p:cNvSpPr/>
            <p:nvPr/>
          </p:nvSpPr>
          <p:spPr>
            <a:xfrm>
              <a:off x="1331640" y="3579862"/>
              <a:ext cx="360040" cy="576064"/>
            </a:xfrm>
            <a:prstGeom prst="verticalScroll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8" name="Parchemin vertical 27"/>
            <p:cNvSpPr/>
            <p:nvPr/>
          </p:nvSpPr>
          <p:spPr>
            <a:xfrm>
              <a:off x="1484040" y="3732262"/>
              <a:ext cx="360040" cy="576064"/>
            </a:xfrm>
            <a:prstGeom prst="verticalScroll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9" name="Parchemin vertical 28"/>
            <p:cNvSpPr/>
            <p:nvPr/>
          </p:nvSpPr>
          <p:spPr>
            <a:xfrm>
              <a:off x="1636440" y="3884662"/>
              <a:ext cx="360040" cy="576064"/>
            </a:xfrm>
            <a:prstGeom prst="verticalScroll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Parchemin vertical 29"/>
            <p:cNvSpPr/>
            <p:nvPr/>
          </p:nvSpPr>
          <p:spPr>
            <a:xfrm>
              <a:off x="2212504" y="3867894"/>
              <a:ext cx="360040" cy="576064"/>
            </a:xfrm>
            <a:prstGeom prst="verticalScroll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1" name="Parchemin vertical 30"/>
            <p:cNvSpPr/>
            <p:nvPr/>
          </p:nvSpPr>
          <p:spPr>
            <a:xfrm>
              <a:off x="2329444" y="2344173"/>
              <a:ext cx="360040" cy="576064"/>
            </a:xfrm>
            <a:prstGeom prst="verticalScroll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e 31"/>
          <p:cNvGrpSpPr/>
          <p:nvPr/>
        </p:nvGrpSpPr>
        <p:grpSpPr>
          <a:xfrm>
            <a:off x="4716016" y="1995686"/>
            <a:ext cx="1512168" cy="2520280"/>
            <a:chOff x="1259632" y="1995686"/>
            <a:chExt cx="1512168" cy="2520280"/>
          </a:xfrm>
        </p:grpSpPr>
        <p:sp>
          <p:nvSpPr>
            <p:cNvPr id="33" name="Rectangle 32"/>
            <p:cNvSpPr/>
            <p:nvPr/>
          </p:nvSpPr>
          <p:spPr>
            <a:xfrm>
              <a:off x="1259632" y="1995686"/>
              <a:ext cx="1512168" cy="2520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58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1308588" y="1995686"/>
              <a:ext cx="936104" cy="2880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fr-FR" sz="1200" dirty="0" smtClean="0">
                  <a:solidFill>
                    <a:srgbClr val="000000"/>
                  </a:solidFill>
                  <a:latin typeface="BNPP Type" pitchFamily="50" charset="0"/>
                </a:rPr>
                <a:t>Type3</a:t>
              </a:r>
              <a:endParaRPr lang="fr-FR" sz="1400" dirty="0" smtClean="0">
                <a:solidFill>
                  <a:srgbClr val="000000"/>
                </a:solidFill>
                <a:latin typeface="BNPP Type" pitchFamily="50" charset="0"/>
              </a:endParaRPr>
            </a:p>
          </p:txBody>
        </p:sp>
        <p:sp>
          <p:nvSpPr>
            <p:cNvPr id="35" name="Parchemin vertical 34"/>
            <p:cNvSpPr/>
            <p:nvPr/>
          </p:nvSpPr>
          <p:spPr>
            <a:xfrm>
              <a:off x="1547664" y="2571750"/>
              <a:ext cx="360040" cy="576064"/>
            </a:xfrm>
            <a:prstGeom prst="verticalScroll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Parchemin vertical 35"/>
            <p:cNvSpPr/>
            <p:nvPr/>
          </p:nvSpPr>
          <p:spPr>
            <a:xfrm>
              <a:off x="1700064" y="2724150"/>
              <a:ext cx="360040" cy="576064"/>
            </a:xfrm>
            <a:prstGeom prst="verticalScroll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7" name="Parchemin vertical 36"/>
            <p:cNvSpPr/>
            <p:nvPr/>
          </p:nvSpPr>
          <p:spPr>
            <a:xfrm>
              <a:off x="1852464" y="2876550"/>
              <a:ext cx="360040" cy="576064"/>
            </a:xfrm>
            <a:prstGeom prst="verticalScroll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8" name="Parchemin vertical 37"/>
            <p:cNvSpPr/>
            <p:nvPr/>
          </p:nvSpPr>
          <p:spPr>
            <a:xfrm>
              <a:off x="2004864" y="3028950"/>
              <a:ext cx="360040" cy="576064"/>
            </a:xfrm>
            <a:prstGeom prst="verticalScroll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9" name="Parchemin vertical 38"/>
            <p:cNvSpPr/>
            <p:nvPr/>
          </p:nvSpPr>
          <p:spPr>
            <a:xfrm>
              <a:off x="2157264" y="3181350"/>
              <a:ext cx="360040" cy="576064"/>
            </a:xfrm>
            <a:prstGeom prst="verticalScroll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0" name="Parchemin vertical 39"/>
            <p:cNvSpPr/>
            <p:nvPr/>
          </p:nvSpPr>
          <p:spPr>
            <a:xfrm>
              <a:off x="1331640" y="3579862"/>
              <a:ext cx="360040" cy="576064"/>
            </a:xfrm>
            <a:prstGeom prst="verticalScroll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1" name="Parchemin vertical 40"/>
            <p:cNvSpPr/>
            <p:nvPr/>
          </p:nvSpPr>
          <p:spPr>
            <a:xfrm>
              <a:off x="1484040" y="3732262"/>
              <a:ext cx="360040" cy="576064"/>
            </a:xfrm>
            <a:prstGeom prst="verticalScroll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2" name="Parchemin vertical 41"/>
            <p:cNvSpPr/>
            <p:nvPr/>
          </p:nvSpPr>
          <p:spPr>
            <a:xfrm>
              <a:off x="1636440" y="3884662"/>
              <a:ext cx="360040" cy="576064"/>
            </a:xfrm>
            <a:prstGeom prst="verticalScroll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3" name="Parchemin vertical 42"/>
            <p:cNvSpPr/>
            <p:nvPr/>
          </p:nvSpPr>
          <p:spPr>
            <a:xfrm>
              <a:off x="2212504" y="3867894"/>
              <a:ext cx="360040" cy="576064"/>
            </a:xfrm>
            <a:prstGeom prst="verticalScroll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4" name="Parchemin vertical 43"/>
            <p:cNvSpPr/>
            <p:nvPr/>
          </p:nvSpPr>
          <p:spPr>
            <a:xfrm>
              <a:off x="2329444" y="2344173"/>
              <a:ext cx="360040" cy="576064"/>
            </a:xfrm>
            <a:prstGeom prst="verticalScroll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45" name="Rectangle 44"/>
          <p:cNvSpPr/>
          <p:nvPr/>
        </p:nvSpPr>
        <p:spPr>
          <a:xfrm>
            <a:off x="7020272" y="3255826"/>
            <a:ext cx="1512168" cy="324036"/>
          </a:xfrm>
          <a:prstGeom prst="wedgeRectCallout">
            <a:avLst>
              <a:gd name="adj1" fmla="val -124200"/>
              <a:gd name="adj2" fmla="val 39823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document</a:t>
            </a:r>
            <a:endParaRPr lang="fr-FR" sz="1400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24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30764" y="2427734"/>
            <a:ext cx="1651683" cy="504056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 smtClean="0">
                <a:solidFill>
                  <a:srgbClr val="000000"/>
                </a:solidFill>
                <a:latin typeface="BNPP Type" pitchFamily="50" charset="0"/>
              </a:rPr>
              <a:t>document</a:t>
            </a:r>
            <a:endParaRPr lang="fr-FR" sz="1400" dirty="0" smtClean="0">
              <a:solidFill>
                <a:srgbClr val="000000"/>
              </a:solidFill>
              <a:latin typeface="BNPP Type" pitchFamily="50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483518"/>
            <a:ext cx="2151239" cy="1224136"/>
          </a:xfrm>
          <a:prstGeom prst="wedgeRectCallou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La plus petite unité de données qu’on peut écrire et lire</a:t>
            </a:r>
          </a:p>
        </p:txBody>
      </p:sp>
      <p:sp>
        <p:nvSpPr>
          <p:cNvPr id="4" name="Rectangle 3"/>
          <p:cNvSpPr/>
          <p:nvPr/>
        </p:nvSpPr>
        <p:spPr>
          <a:xfrm>
            <a:off x="389547" y="2715766"/>
            <a:ext cx="2151239" cy="1224136"/>
          </a:xfrm>
          <a:prstGeom prst="wedgeRectCallout">
            <a:avLst>
              <a:gd name="adj1" fmla="val 102434"/>
              <a:gd name="adj2" fmla="val -46434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rgbClr val="000000"/>
                </a:solidFill>
                <a:latin typeface="BNPP Sans Extra Bold" pitchFamily="50" charset="0"/>
              </a:rPr>
              <a:t>Self-</a:t>
            </a:r>
            <a:r>
              <a:rPr lang="fr-FR" sz="1400" dirty="0" err="1">
                <a:solidFill>
                  <a:srgbClr val="000000"/>
                </a:solidFill>
                <a:latin typeface="BNPP Sans Extra Bold" pitchFamily="50" charset="0"/>
              </a:rPr>
              <a:t>contained</a:t>
            </a:r>
            <a:r>
              <a:rPr lang="fr-FR" sz="1400" dirty="0">
                <a:solidFill>
                  <a:srgbClr val="000000"/>
                </a:solidFill>
                <a:latin typeface="BNPP Sans Extra Bold" pitchFamily="50" charset="0"/>
              </a:rPr>
              <a:t> : il contient les champs et les </a:t>
            </a:r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valeurs, il se suffit à lui même</a:t>
            </a:r>
            <a:endParaRPr lang="fr-FR" sz="1400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28184" y="339502"/>
            <a:ext cx="2151239" cy="1224136"/>
          </a:xfrm>
          <a:prstGeom prst="wedgeRectCallout">
            <a:avLst>
              <a:gd name="adj1" fmla="val -82820"/>
              <a:gd name="adj2" fmla="val 106073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Structure flexible</a:t>
            </a:r>
            <a:endParaRPr lang="fr-FR" sz="1400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16216" y="2499742"/>
            <a:ext cx="2627784" cy="1224136"/>
          </a:xfrm>
          <a:prstGeom prst="wedgeRectCallout">
            <a:avLst>
              <a:gd name="adj1" fmla="val -94649"/>
              <a:gd name="adj2" fmla="val -27760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  Penser « </a:t>
            </a:r>
            <a:r>
              <a:rPr lang="fr-FR" sz="1400" dirty="0" err="1" smtClean="0">
                <a:solidFill>
                  <a:srgbClr val="000000"/>
                </a:solidFill>
                <a:latin typeface="BNPP Sans Extra Bold" pitchFamily="50" charset="0"/>
              </a:rPr>
              <a:t>row</a:t>
            </a:r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 » pour le monde relationnel</a:t>
            </a:r>
            <a:endParaRPr lang="fr-FR" sz="1400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83968" y="3435846"/>
            <a:ext cx="2151239" cy="1224136"/>
          </a:xfrm>
          <a:prstGeom prst="wedgeRectCallout">
            <a:avLst>
              <a:gd name="adj1" fmla="val -63693"/>
              <a:gd name="adj2" fmla="val -82538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Exemple </a:t>
            </a:r>
            <a:r>
              <a:rPr lang="fr-FR" sz="1400" dirty="0" err="1" smtClean="0">
                <a:solidFill>
                  <a:srgbClr val="000000"/>
                </a:solidFill>
                <a:latin typeface="BNPP Sans Extra Bold" pitchFamily="50" charset="0"/>
              </a:rPr>
              <a:t>cv_Jimmy_savi</a:t>
            </a:r>
            <a:endParaRPr lang="fr-FR" sz="1400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96380" y="330952"/>
            <a:ext cx="2151239" cy="1224136"/>
          </a:xfrm>
          <a:prstGeom prst="wedgeRectCallout">
            <a:avLst>
              <a:gd name="adj1" fmla="val -11977"/>
              <a:gd name="adj2" fmla="val 104829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Id unique</a:t>
            </a:r>
            <a:endParaRPr lang="fr-FR" sz="1400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884" y="2825874"/>
            <a:ext cx="360040" cy="340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63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99592" y="483518"/>
            <a:ext cx="2151239" cy="1224136"/>
          </a:xfrm>
          <a:prstGeom prst="wedgeRectCallout">
            <a:avLst>
              <a:gd name="adj1" fmla="val 74451"/>
              <a:gd name="adj2" fmla="val 94246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Conteneur logique des documents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6516216" y="2571750"/>
            <a:ext cx="2151239" cy="1224136"/>
          </a:xfrm>
          <a:prstGeom prst="wedgeRectCallout">
            <a:avLst>
              <a:gd name="adj1" fmla="val -106907"/>
              <a:gd name="adj2" fmla="val -39587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    Penser « table » pour le monde relationnel</a:t>
            </a:r>
            <a:endParaRPr lang="fr-FR" sz="1400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2578" y="3119420"/>
            <a:ext cx="2385265" cy="1224136"/>
          </a:xfrm>
          <a:prstGeom prst="wedgeRectCallout">
            <a:avLst>
              <a:gd name="adj1" fmla="val 77189"/>
              <a:gd name="adj2" fmla="val -93743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Exemple type cv, ville</a:t>
            </a:r>
            <a:endParaRPr lang="fr-FR" sz="1400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28184" y="339502"/>
            <a:ext cx="2151239" cy="1224136"/>
          </a:xfrm>
          <a:prstGeom prst="wedgeRectCallout">
            <a:avLst>
              <a:gd name="adj1" fmla="val -94155"/>
              <a:gd name="adj2" fmla="val 110430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Définir le schéma</a:t>
            </a:r>
          </a:p>
        </p:txBody>
      </p:sp>
      <p:sp>
        <p:nvSpPr>
          <p:cNvPr id="7" name="Rectangle 6"/>
          <p:cNvSpPr/>
          <p:nvPr/>
        </p:nvSpPr>
        <p:spPr>
          <a:xfrm>
            <a:off x="4018796" y="2355726"/>
            <a:ext cx="1129268" cy="504056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 smtClean="0">
                <a:solidFill>
                  <a:srgbClr val="000000"/>
                </a:solidFill>
                <a:latin typeface="BNPP Type" pitchFamily="50" charset="0"/>
              </a:rPr>
              <a:t>type</a:t>
            </a:r>
            <a:endParaRPr lang="fr-FR" sz="1400" dirty="0" smtClean="0">
              <a:solidFill>
                <a:srgbClr val="000000"/>
              </a:solidFill>
              <a:latin typeface="BNPP Type" pitchFamily="50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879476"/>
            <a:ext cx="360040" cy="340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159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"/>
          <p:cNvSpPr txBox="1">
            <a:spLocks/>
          </p:cNvSpPr>
          <p:nvPr/>
        </p:nvSpPr>
        <p:spPr>
          <a:xfrm>
            <a:off x="2807804" y="2324436"/>
            <a:ext cx="3528392" cy="494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Rechercher des données</a:t>
            </a:r>
            <a:endParaRPr lang="fr-FR" sz="2400" dirty="0"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80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9546" y="699542"/>
            <a:ext cx="2151239" cy="1224136"/>
          </a:xfrm>
          <a:prstGeom prst="wedgeRectCallout">
            <a:avLst>
              <a:gd name="adj1" fmla="val 118019"/>
              <a:gd name="adj2" fmla="val 72460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Conteneur de types</a:t>
            </a:r>
            <a:endParaRPr lang="fr-FR" sz="1400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3582" y="2571750"/>
            <a:ext cx="2151239" cy="1224136"/>
          </a:xfrm>
          <a:prstGeom prst="wedgeRectCallout">
            <a:avLst>
              <a:gd name="adj1" fmla="val 120853"/>
              <a:gd name="adj2" fmla="val -35851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Ensemble de documents</a:t>
            </a:r>
            <a:endParaRPr lang="fr-FR" sz="1400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16216" y="2571750"/>
            <a:ext cx="2304256" cy="1224136"/>
          </a:xfrm>
          <a:prstGeom prst="wedgeRectCallout">
            <a:avLst>
              <a:gd name="adj1" fmla="val -108324"/>
              <a:gd name="adj2" fmla="val -33362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  </a:t>
            </a:r>
          </a:p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Penser « base de      données » pour le monde relationnel</a:t>
            </a:r>
            <a:endParaRPr lang="fr-FR" sz="1400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40152" y="267494"/>
            <a:ext cx="2151239" cy="1224136"/>
          </a:xfrm>
          <a:prstGeom prst="wedgeRectCallout">
            <a:avLst>
              <a:gd name="adj1" fmla="val -89197"/>
              <a:gd name="adj2" fmla="val 107941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Chaque index est stocké sur le disque dans un ensemble de fichiers </a:t>
            </a:r>
            <a:endParaRPr lang="fr-FR" sz="1400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44453" y="2226950"/>
            <a:ext cx="1075619" cy="504056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 smtClean="0">
                <a:solidFill>
                  <a:srgbClr val="000000"/>
                </a:solidFill>
                <a:latin typeface="BNPP Type" pitchFamily="50" charset="0"/>
              </a:rPr>
              <a:t>index</a:t>
            </a:r>
            <a:endParaRPr lang="fr-FR" sz="1400" dirty="0" smtClean="0">
              <a:solidFill>
                <a:srgbClr val="000000"/>
              </a:solidFill>
              <a:latin typeface="BNPP Type" pitchFamily="50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884" y="2825874"/>
            <a:ext cx="360040" cy="340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03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"/>
          <p:cNvSpPr txBox="1">
            <a:spLocks/>
          </p:cNvSpPr>
          <p:nvPr/>
        </p:nvSpPr>
        <p:spPr>
          <a:xfrm>
            <a:off x="1007604" y="51470"/>
            <a:ext cx="7128792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Exemple lire un document à partir de son identifiant</a:t>
            </a:r>
            <a:endParaRPr lang="fr-FR" sz="2400" dirty="0">
              <a:latin typeface="BNPP Type" pitchFamily="50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1" y="1515732"/>
            <a:ext cx="5904656" cy="3119927"/>
          </a:xfrm>
          <a:prstGeom prst="rect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611560" y="915566"/>
            <a:ext cx="1944216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400" dirty="0" smtClean="0">
                <a:solidFill>
                  <a:srgbClr val="C00000"/>
                </a:solidFill>
                <a:latin typeface="BNPP Sans Extra Bold" pitchFamily="50" charset="0"/>
              </a:rPr>
              <a:t>GET</a:t>
            </a:r>
            <a:r>
              <a:rPr lang="fr-FR" sz="1400" dirty="0" smtClean="0">
                <a:solidFill>
                  <a:schemeClr val="accent4"/>
                </a:solidFill>
                <a:latin typeface="BNPP Sans Extra Bold" pitchFamily="50" charset="0"/>
              </a:rPr>
              <a:t> </a:t>
            </a:r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/</a:t>
            </a:r>
            <a:r>
              <a:rPr lang="fr-FR" sz="1400" dirty="0" err="1" smtClean="0">
                <a:solidFill>
                  <a:srgbClr val="000000"/>
                </a:solidFill>
                <a:latin typeface="BNPP Sans Extra Bold" pitchFamily="50" charset="0"/>
              </a:rPr>
              <a:t>cvs</a:t>
            </a:r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/</a:t>
            </a:r>
            <a:r>
              <a:rPr lang="fr-FR" sz="1400" dirty="0" err="1" smtClean="0">
                <a:solidFill>
                  <a:srgbClr val="000000"/>
                </a:solidFill>
                <a:latin typeface="BNPP Sans Extra Bold" pitchFamily="50" charset="0"/>
              </a:rPr>
              <a:t>cv_simple</a:t>
            </a:r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/1</a:t>
            </a:r>
          </a:p>
        </p:txBody>
      </p:sp>
      <p:sp>
        <p:nvSpPr>
          <p:cNvPr id="6" name="Rectangle 5"/>
          <p:cNvSpPr/>
          <p:nvPr/>
        </p:nvSpPr>
        <p:spPr>
          <a:xfrm>
            <a:off x="287524" y="1474330"/>
            <a:ext cx="648072" cy="360040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index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15616" y="2427734"/>
            <a:ext cx="648072" cy="360040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type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23928" y="807554"/>
            <a:ext cx="648072" cy="360040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id</a:t>
            </a:r>
          </a:p>
        </p:txBody>
      </p:sp>
      <p:cxnSp>
        <p:nvCxnSpPr>
          <p:cNvPr id="8" name="Connecteur droit avec flèche 7"/>
          <p:cNvCxnSpPr>
            <a:stCxn id="6" idx="0"/>
          </p:cNvCxnSpPr>
          <p:nvPr/>
        </p:nvCxnSpPr>
        <p:spPr>
          <a:xfrm flipV="1">
            <a:off x="611560" y="1167594"/>
            <a:ext cx="432048" cy="306736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10" idx="0"/>
          </p:cNvCxnSpPr>
          <p:nvPr/>
        </p:nvCxnSpPr>
        <p:spPr>
          <a:xfrm flipV="1">
            <a:off x="1439652" y="1167594"/>
            <a:ext cx="0" cy="126014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12" idx="1"/>
          </p:cNvCxnSpPr>
          <p:nvPr/>
        </p:nvCxnSpPr>
        <p:spPr>
          <a:xfrm flipH="1">
            <a:off x="2339752" y="987574"/>
            <a:ext cx="1584176" cy="72008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12" idx="2"/>
          </p:cNvCxnSpPr>
          <p:nvPr/>
        </p:nvCxnSpPr>
        <p:spPr>
          <a:xfrm flipH="1">
            <a:off x="3851920" y="1167594"/>
            <a:ext cx="396044" cy="972108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020272" y="1563638"/>
            <a:ext cx="648072" cy="360040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index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78281" y="1959682"/>
            <a:ext cx="648072" cy="360040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type</a:t>
            </a:r>
          </a:p>
        </p:txBody>
      </p:sp>
      <p:cxnSp>
        <p:nvCxnSpPr>
          <p:cNvPr id="27" name="Connecteur droit avec flèche 26"/>
          <p:cNvCxnSpPr>
            <a:stCxn id="28" idx="1"/>
          </p:cNvCxnSpPr>
          <p:nvPr/>
        </p:nvCxnSpPr>
        <p:spPr>
          <a:xfrm flipH="1">
            <a:off x="4572000" y="1743658"/>
            <a:ext cx="2448272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Connecteur droit avec flèche 1024"/>
          <p:cNvCxnSpPr>
            <a:stCxn id="29" idx="1"/>
          </p:cNvCxnSpPr>
          <p:nvPr/>
        </p:nvCxnSpPr>
        <p:spPr>
          <a:xfrm flipH="1" flipV="1">
            <a:off x="4932040" y="1995686"/>
            <a:ext cx="1146241" cy="144016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28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"/>
          <p:cNvSpPr txBox="1">
            <a:spLocks/>
          </p:cNvSpPr>
          <p:nvPr/>
        </p:nvSpPr>
        <p:spPr>
          <a:xfrm>
            <a:off x="2479267" y="339502"/>
            <a:ext cx="4185465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ElasticSearch : Deux moteurs :</a:t>
            </a:r>
            <a:endParaRPr lang="fr-FR" sz="2400" dirty="0">
              <a:latin typeface="BNPP Type" pitchFamily="50" charset="0"/>
            </a:endParaRPr>
          </a:p>
        </p:txBody>
      </p:sp>
      <p:sp>
        <p:nvSpPr>
          <p:cNvPr id="3" name="Espace réservé du contenu 1"/>
          <p:cNvSpPr txBox="1">
            <a:spLocks/>
          </p:cNvSpPr>
          <p:nvPr/>
        </p:nvSpPr>
        <p:spPr>
          <a:xfrm>
            <a:off x="2150730" y="1707654"/>
            <a:ext cx="5013557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b="1" dirty="0" smtClean="0">
                <a:solidFill>
                  <a:srgbClr val="00975F"/>
                </a:solidFill>
                <a:latin typeface="BNPP Type" pitchFamily="50" charset="0"/>
              </a:rPr>
              <a:t>Un moteur d’indexation (écriture) </a:t>
            </a:r>
            <a:endParaRPr lang="fr-FR" sz="2400" b="1" dirty="0">
              <a:solidFill>
                <a:srgbClr val="00975F"/>
              </a:solidFill>
              <a:latin typeface="BNPP Type" pitchFamily="50" charset="0"/>
            </a:endParaRPr>
          </a:p>
        </p:txBody>
      </p:sp>
      <p:sp>
        <p:nvSpPr>
          <p:cNvPr id="4" name="Espace réservé du contenu 1"/>
          <p:cNvSpPr txBox="1">
            <a:spLocks/>
          </p:cNvSpPr>
          <p:nvPr/>
        </p:nvSpPr>
        <p:spPr>
          <a:xfrm>
            <a:off x="2150731" y="2859782"/>
            <a:ext cx="484253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Un moteur de recherche (lecture) </a:t>
            </a:r>
            <a:endParaRPr lang="fr-FR" sz="2400" dirty="0"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05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 txBox="1">
            <a:spLocks/>
          </p:cNvSpPr>
          <p:nvPr/>
        </p:nvSpPr>
        <p:spPr>
          <a:xfrm>
            <a:off x="2150731" y="2283718"/>
            <a:ext cx="484253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Un moteur d’indexation (écriture) </a:t>
            </a:r>
            <a:endParaRPr lang="fr-FR" sz="2400" dirty="0"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95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915566"/>
            <a:ext cx="4752528" cy="423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6983660" y="2067694"/>
            <a:ext cx="720080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philippe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5948536" y="1635646"/>
            <a:ext cx="927720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education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796136" y="2425429"/>
            <a:ext cx="927720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formation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660172" y="3413645"/>
            <a:ext cx="927720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militaire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332276" y="3284128"/>
            <a:ext cx="927720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sous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696100" y="2989323"/>
            <a:ext cx="927720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specialite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952296" y="2545473"/>
            <a:ext cx="1296144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administrateur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8032416" y="1360197"/>
            <a:ext cx="927720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reseau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8269088" y="1923678"/>
            <a:ext cx="720080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date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6612262" y="1047412"/>
            <a:ext cx="864096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naissance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771858" y="4302596"/>
            <a:ext cx="737492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1992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5516488" y="4443958"/>
            <a:ext cx="985312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experience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7044310" y="1635646"/>
            <a:ext cx="864096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pole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084440" y="1203598"/>
            <a:ext cx="1071736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informatique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6735196" y="4467220"/>
            <a:ext cx="864096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bachelor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7600368" y="3903720"/>
            <a:ext cx="864096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france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5004048" y="1993381"/>
            <a:ext cx="864096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paris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6551612" y="2955784"/>
            <a:ext cx="864096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lycee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191772" y="3517392"/>
            <a:ext cx="864096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cagnes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8291656" y="2545473"/>
            <a:ext cx="864096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epitech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5019228" y="2845307"/>
            <a:ext cx="1064940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developpeur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6412396" y="3903720"/>
            <a:ext cx="864096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web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5188260" y="3812303"/>
            <a:ext cx="864096" cy="2880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200" dirty="0" smtClean="0">
                <a:solidFill>
                  <a:srgbClr val="000000"/>
                </a:solidFill>
                <a:latin typeface="BNPP Type" pitchFamily="50" charset="0"/>
              </a:rPr>
              <a:t>stage</a:t>
            </a:r>
          </a:p>
        </p:txBody>
      </p:sp>
      <p:sp>
        <p:nvSpPr>
          <p:cNvPr id="3" name="Rectangle 2"/>
          <p:cNvSpPr/>
          <p:nvPr/>
        </p:nvSpPr>
        <p:spPr>
          <a:xfrm>
            <a:off x="-36512" y="0"/>
            <a:ext cx="9192264" cy="915566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400" dirty="0" smtClean="0">
                <a:solidFill>
                  <a:schemeClr val="bg1"/>
                </a:solidFill>
                <a:latin typeface="BNPP Sans Extra Bold" pitchFamily="50" charset="0"/>
              </a:rPr>
              <a:t>ANALYSE</a:t>
            </a:r>
            <a:endParaRPr lang="fr-FR" sz="1400" dirty="0" smtClean="0">
              <a:solidFill>
                <a:schemeClr val="bg1"/>
              </a:solidFill>
              <a:latin typeface="BNPP Sans Extra Bold" pitchFamily="50" charset="0"/>
            </a:endParaRPr>
          </a:p>
        </p:txBody>
      </p:sp>
      <p:sp>
        <p:nvSpPr>
          <p:cNvPr id="4" name="Flèche droite 3"/>
          <p:cNvSpPr/>
          <p:nvPr/>
        </p:nvSpPr>
        <p:spPr>
          <a:xfrm>
            <a:off x="4499992" y="2427733"/>
            <a:ext cx="688268" cy="405771"/>
          </a:xfrm>
          <a:prstGeom prst="rightArrow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8548" y="2060010"/>
            <a:ext cx="1368152" cy="166440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900" dirty="0" smtClean="0">
                <a:solidFill>
                  <a:srgbClr val="000000"/>
                </a:solidFill>
                <a:latin typeface="BNPP Sans Extra Bold" pitchFamily="50" charset="0"/>
              </a:rPr>
              <a:t>Maxime </a:t>
            </a:r>
            <a:r>
              <a:rPr lang="fr-FR" sz="900" dirty="0" err="1" smtClean="0">
                <a:solidFill>
                  <a:srgbClr val="000000"/>
                </a:solidFill>
                <a:latin typeface="BNPP Sans Extra Bold" pitchFamily="50" charset="0"/>
              </a:rPr>
              <a:t>LeFroid</a:t>
            </a:r>
            <a:endParaRPr lang="fr-FR" sz="105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7574"/>
            <a:ext cx="1008112" cy="1008112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2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55752" cy="915566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400" dirty="0" smtClean="0">
                <a:solidFill>
                  <a:schemeClr val="bg1"/>
                </a:solidFill>
                <a:latin typeface="BNPP Sans Extra Bold" pitchFamily="50" charset="0"/>
              </a:rPr>
              <a:t>ANALYSE</a:t>
            </a:r>
            <a:endParaRPr lang="fr-FR" sz="1400" dirty="0" smtClean="0">
              <a:solidFill>
                <a:schemeClr val="bg1"/>
              </a:solidFill>
              <a:latin typeface="BNPP Sans Extra Bold" pitchFamily="50" charset="0"/>
            </a:endParaRP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107504" y="987574"/>
            <a:ext cx="244827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solidFill>
                  <a:srgbClr val="00975F"/>
                </a:solidFill>
                <a:latin typeface="BNPP Type" pitchFamily="50" charset="0"/>
              </a:rPr>
              <a:t>4 phases : </a:t>
            </a:r>
            <a:endParaRPr lang="fr-FR" sz="2400" dirty="0">
              <a:solidFill>
                <a:srgbClr val="00975F"/>
              </a:solidFill>
              <a:latin typeface="BNPP Type" pitchFamily="50" charset="0"/>
            </a:endParaRPr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2843808" y="1635646"/>
            <a:ext cx="3528392" cy="576064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Filtrage des caractères</a:t>
            </a:r>
            <a:endParaRPr lang="fr-FR" sz="2400" dirty="0">
              <a:latin typeface="BNPP Type" pitchFamily="50" charset="0"/>
            </a:endParaRPr>
          </a:p>
        </p:txBody>
      </p:sp>
      <p:sp>
        <p:nvSpPr>
          <p:cNvPr id="9" name="Espace réservé du contenu 1"/>
          <p:cNvSpPr txBox="1">
            <a:spLocks/>
          </p:cNvSpPr>
          <p:nvPr/>
        </p:nvSpPr>
        <p:spPr>
          <a:xfrm>
            <a:off x="2843808" y="2317626"/>
            <a:ext cx="3528392" cy="576064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Casser le texte en tokens</a:t>
            </a:r>
            <a:endParaRPr lang="fr-FR" sz="2400" dirty="0">
              <a:latin typeface="BNPP Type" pitchFamily="50" charset="0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2843808" y="2965698"/>
            <a:ext cx="3528392" cy="576064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Filtrer les tokens</a:t>
            </a:r>
            <a:endParaRPr lang="fr-FR" sz="2400" dirty="0">
              <a:latin typeface="BNPP Type" pitchFamily="50" charset="0"/>
            </a:endParaRPr>
          </a:p>
        </p:txBody>
      </p:sp>
      <p:sp>
        <p:nvSpPr>
          <p:cNvPr id="11" name="Espace réservé du contenu 1"/>
          <p:cNvSpPr txBox="1">
            <a:spLocks/>
          </p:cNvSpPr>
          <p:nvPr/>
        </p:nvSpPr>
        <p:spPr>
          <a:xfrm>
            <a:off x="2843808" y="3613770"/>
            <a:ext cx="3528392" cy="576064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Stocker les tokens</a:t>
            </a:r>
            <a:endParaRPr lang="fr-FR" sz="2400" dirty="0">
              <a:latin typeface="BNPP Type" pitchFamily="50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55776" y="1635646"/>
            <a:ext cx="288032" cy="576064"/>
          </a:xfrm>
          <a:prstGeom prst="rect">
            <a:avLst/>
          </a:prstGeom>
          <a:solidFill>
            <a:schemeClr val="accent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chemeClr val="bg1"/>
                </a:solidFill>
                <a:latin typeface="BNPP Sans Extra Bold" pitchFamily="50" charset="0"/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55776" y="2317626"/>
            <a:ext cx="288032" cy="580256"/>
          </a:xfrm>
          <a:prstGeom prst="rect">
            <a:avLst/>
          </a:prstGeom>
          <a:solidFill>
            <a:schemeClr val="accent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chemeClr val="bg1"/>
                </a:solidFill>
                <a:latin typeface="BNPP Sans Extra Bold" pitchFamily="50" charset="0"/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55776" y="2962270"/>
            <a:ext cx="288032" cy="580256"/>
          </a:xfrm>
          <a:prstGeom prst="rect">
            <a:avLst/>
          </a:prstGeom>
          <a:solidFill>
            <a:schemeClr val="accent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BNPP Sans Extra Bold" pitchFamily="50" charset="0"/>
              </a:rPr>
              <a:t>3</a:t>
            </a:r>
            <a:endParaRPr lang="fr-FR" sz="1400" dirty="0" smtClean="0">
              <a:solidFill>
                <a:schemeClr val="bg1"/>
              </a:solidFill>
              <a:latin typeface="BNPP Sans Extra Bold" pitchFamily="50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55776" y="3613770"/>
            <a:ext cx="288032" cy="580256"/>
          </a:xfrm>
          <a:prstGeom prst="rect">
            <a:avLst/>
          </a:prstGeom>
          <a:solidFill>
            <a:schemeClr val="accent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chemeClr val="bg1"/>
                </a:solidFill>
                <a:latin typeface="BNPP Sans Extra Bold" pitchFamily="50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683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55752" cy="915566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400" dirty="0" smtClean="0">
                <a:solidFill>
                  <a:srgbClr val="FFFFFF"/>
                </a:solidFill>
                <a:latin typeface="BNPP Sans Extra Bold" pitchFamily="50" charset="0"/>
              </a:rPr>
              <a:t>ANALYSE</a:t>
            </a:r>
            <a:endParaRPr lang="fr-FR" sz="1400" dirty="0" smtClean="0">
              <a:solidFill>
                <a:srgbClr val="FFFFFF"/>
              </a:solidFill>
              <a:latin typeface="BNPP Sans Extra Bold" pitchFamily="50" charset="0"/>
            </a:endParaRP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107504" y="843558"/>
            <a:ext cx="244827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solidFill>
                  <a:srgbClr val="00975F"/>
                </a:solidFill>
                <a:latin typeface="BNPP Type" pitchFamily="50" charset="0"/>
              </a:rPr>
              <a:t>Exemple: </a:t>
            </a:r>
            <a:endParaRPr lang="fr-FR" sz="2400" dirty="0">
              <a:solidFill>
                <a:srgbClr val="00975F"/>
              </a:solidFill>
              <a:latin typeface="BNPP Type" pitchFamily="50" charset="0"/>
            </a:endParaRPr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899592" y="1347614"/>
            <a:ext cx="5184576" cy="432048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000" dirty="0" smtClean="0">
                <a:latin typeface="BNPP Type" pitchFamily="50" charset="0"/>
              </a:rPr>
              <a:t>« </a:t>
            </a:r>
            <a:r>
              <a:rPr lang="fr-FR" sz="1400" dirty="0" smtClean="0">
                <a:latin typeface="BNPP Type" pitchFamily="50" charset="0"/>
              </a:rPr>
              <a:t>partage ton expérience avec </a:t>
            </a:r>
            <a:r>
              <a:rPr lang="fr-FR" sz="1400" dirty="0" err="1" smtClean="0">
                <a:latin typeface="BNPP Type" pitchFamily="50" charset="0"/>
              </a:rPr>
              <a:t>NoSql</a:t>
            </a:r>
            <a:r>
              <a:rPr lang="fr-FR" sz="1400" dirty="0" smtClean="0">
                <a:latin typeface="BNPP Type" pitchFamily="50" charset="0"/>
              </a:rPr>
              <a:t> &amp; </a:t>
            </a:r>
            <a:r>
              <a:rPr lang="fr-FR" sz="1400" dirty="0" err="1" smtClean="0">
                <a:latin typeface="BNPP Type" pitchFamily="50" charset="0"/>
              </a:rPr>
              <a:t>big</a:t>
            </a:r>
            <a:r>
              <a:rPr lang="fr-FR" sz="1400" dirty="0" smtClean="0">
                <a:latin typeface="BNPP Type" pitchFamily="50" charset="0"/>
              </a:rPr>
              <a:t> data technologies</a:t>
            </a:r>
            <a:r>
              <a:rPr lang="fr-FR" sz="2000" dirty="0" smtClean="0">
                <a:latin typeface="BNPP Type" pitchFamily="50" charset="0"/>
              </a:rPr>
              <a:t> » </a:t>
            </a:r>
            <a:endParaRPr lang="fr-FR" sz="2000" dirty="0">
              <a:latin typeface="BNPP Type" pitchFamily="50" charset="0"/>
            </a:endParaRPr>
          </a:p>
        </p:txBody>
      </p:sp>
      <p:sp>
        <p:nvSpPr>
          <p:cNvPr id="3" name="Rectangle à coins arrondis 2"/>
          <p:cNvSpPr/>
          <p:nvPr/>
        </p:nvSpPr>
        <p:spPr>
          <a:xfrm>
            <a:off x="539552" y="2067694"/>
            <a:ext cx="1872208" cy="2088232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0512" y="2355726"/>
            <a:ext cx="1728192" cy="432048"/>
          </a:xfrm>
          <a:prstGeom prst="rect">
            <a:avLst/>
          </a:prstGeom>
          <a:solidFill>
            <a:srgbClr val="000000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 smtClean="0">
                <a:solidFill>
                  <a:schemeClr val="bg1"/>
                </a:solidFill>
                <a:latin typeface="BNPP Sans Extra Bold" pitchFamily="50" charset="0"/>
              </a:rPr>
              <a:t>Filtrage des caractères</a:t>
            </a:r>
          </a:p>
          <a:p>
            <a:pPr algn="ctr"/>
            <a:r>
              <a:rPr lang="fr-FR" sz="1100" dirty="0" smtClean="0">
                <a:solidFill>
                  <a:schemeClr val="bg1"/>
                </a:solidFill>
                <a:latin typeface="BNPP Sans Extra Bold" pitchFamily="50" charset="0"/>
              </a:rPr>
              <a:t>&amp; </a:t>
            </a:r>
            <a:r>
              <a:rPr lang="fr-FR" sz="1100" dirty="0" smtClean="0">
                <a:solidFill>
                  <a:schemeClr val="bg1"/>
                </a:solidFill>
                <a:latin typeface="BNPP Sans Extra Bold" pitchFamily="50" charset="0"/>
                <a:sym typeface="Wingdings" panose="05000000000000000000" pitchFamily="2" charset="2"/>
              </a:rPr>
              <a:t> et</a:t>
            </a:r>
            <a:endParaRPr lang="fr-FR" sz="1100" dirty="0" smtClean="0">
              <a:solidFill>
                <a:schemeClr val="bg1"/>
              </a:solidFill>
              <a:latin typeface="BNPP Sans Extra Bold" pitchFamily="50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1560" y="3003798"/>
            <a:ext cx="1728192" cy="432048"/>
          </a:xfrm>
          <a:prstGeom prst="rect">
            <a:avLst/>
          </a:prstGeom>
          <a:solidFill>
            <a:srgbClr val="000000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 err="1" smtClean="0">
                <a:solidFill>
                  <a:schemeClr val="bg1"/>
                </a:solidFill>
                <a:latin typeface="BNPP Sans Extra Bold" pitchFamily="50" charset="0"/>
              </a:rPr>
              <a:t>Tokenisation</a:t>
            </a:r>
            <a:r>
              <a:rPr lang="fr-FR" sz="1100" dirty="0" smtClean="0">
                <a:solidFill>
                  <a:schemeClr val="bg1"/>
                </a:solidFill>
                <a:latin typeface="BNPP Sans Extra Bold" pitchFamily="50" charset="0"/>
              </a:rPr>
              <a:t> standard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1560" y="3579862"/>
            <a:ext cx="1728192" cy="432048"/>
          </a:xfrm>
          <a:prstGeom prst="rect">
            <a:avLst/>
          </a:prstGeom>
          <a:solidFill>
            <a:srgbClr val="000000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smtClean="0">
                <a:solidFill>
                  <a:schemeClr val="bg1"/>
                </a:solidFill>
                <a:latin typeface="BNPP Sans Extra Bold" pitchFamily="50" charset="0"/>
              </a:rPr>
              <a:t>Filtrage tokens</a:t>
            </a:r>
            <a:endParaRPr lang="fr-FR" sz="1100" dirty="0" smtClean="0">
              <a:solidFill>
                <a:schemeClr val="bg1"/>
              </a:solidFill>
              <a:latin typeface="BNPP Sans Extra Bold" pitchFamily="50" charset="0"/>
            </a:endParaRPr>
          </a:p>
        </p:txBody>
      </p:sp>
      <p:sp>
        <p:nvSpPr>
          <p:cNvPr id="17" name="Espace réservé du contenu 1"/>
          <p:cNvSpPr txBox="1">
            <a:spLocks/>
          </p:cNvSpPr>
          <p:nvPr/>
        </p:nvSpPr>
        <p:spPr>
          <a:xfrm>
            <a:off x="2483768" y="2314198"/>
            <a:ext cx="5184576" cy="432048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000" dirty="0" smtClean="0">
                <a:latin typeface="BNPP Type" pitchFamily="50" charset="0"/>
              </a:rPr>
              <a:t>« </a:t>
            </a:r>
            <a:r>
              <a:rPr lang="fr-FR" sz="1400" dirty="0" smtClean="0">
                <a:latin typeface="BNPP Type" pitchFamily="50" charset="0"/>
              </a:rPr>
              <a:t>partage ton expérience avec </a:t>
            </a:r>
            <a:r>
              <a:rPr lang="fr-FR" sz="1400" dirty="0" err="1" smtClean="0">
                <a:latin typeface="BNPP Type" pitchFamily="50" charset="0"/>
              </a:rPr>
              <a:t>NoSql</a:t>
            </a:r>
            <a:r>
              <a:rPr lang="fr-FR" sz="1400" dirty="0" smtClean="0">
                <a:latin typeface="BNPP Type" pitchFamily="50" charset="0"/>
              </a:rPr>
              <a:t> </a:t>
            </a:r>
            <a:r>
              <a:rPr lang="fr-FR" sz="1400" dirty="0" smtClean="0">
                <a:solidFill>
                  <a:srgbClr val="C00000"/>
                </a:solidFill>
                <a:latin typeface="BNPP Type" pitchFamily="50" charset="0"/>
              </a:rPr>
              <a:t>et</a:t>
            </a:r>
            <a:r>
              <a:rPr lang="fr-FR" sz="1400" dirty="0" smtClean="0">
                <a:latin typeface="BNPP Type" pitchFamily="50" charset="0"/>
              </a:rPr>
              <a:t> </a:t>
            </a:r>
            <a:r>
              <a:rPr lang="fr-FR" sz="1400" dirty="0" err="1" smtClean="0">
                <a:latin typeface="BNPP Type" pitchFamily="50" charset="0"/>
              </a:rPr>
              <a:t>big</a:t>
            </a:r>
            <a:r>
              <a:rPr lang="fr-FR" sz="1400" dirty="0" smtClean="0">
                <a:latin typeface="BNPP Type" pitchFamily="50" charset="0"/>
              </a:rPr>
              <a:t> data technologies</a:t>
            </a:r>
            <a:r>
              <a:rPr lang="fr-FR" sz="2000" dirty="0" smtClean="0">
                <a:latin typeface="BNPP Type" pitchFamily="50" charset="0"/>
              </a:rPr>
              <a:t> » </a:t>
            </a:r>
            <a:endParaRPr lang="fr-FR" sz="2000" dirty="0">
              <a:latin typeface="BNPP Type" pitchFamily="50" charset="0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2972584" y="3462134"/>
            <a:ext cx="1440160" cy="15841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219088" y="3723878"/>
            <a:ext cx="936104" cy="432048"/>
          </a:xfrm>
          <a:prstGeom prst="rect">
            <a:avLst/>
          </a:prstGeom>
          <a:solidFill>
            <a:srgbClr val="000000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 err="1" smtClean="0">
                <a:solidFill>
                  <a:schemeClr val="bg1"/>
                </a:solidFill>
                <a:latin typeface="BNPP Sans Extra Bold" pitchFamily="50" charset="0"/>
              </a:rPr>
              <a:t>lowercase</a:t>
            </a:r>
            <a:endParaRPr lang="fr-FR" sz="1100" dirty="0" smtClean="0">
              <a:solidFill>
                <a:schemeClr val="bg1"/>
              </a:solidFill>
              <a:latin typeface="BNPP Sans Extra Bold" pitchFamily="50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03848" y="4227934"/>
            <a:ext cx="936104" cy="432048"/>
          </a:xfrm>
          <a:prstGeom prst="rect">
            <a:avLst/>
          </a:prstGeom>
          <a:solidFill>
            <a:srgbClr val="000000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 smtClean="0">
                <a:solidFill>
                  <a:schemeClr val="bg1"/>
                </a:solidFill>
                <a:latin typeface="BNPP Sans Extra Bold" pitchFamily="50" charset="0"/>
              </a:rPr>
              <a:t>Stop </a:t>
            </a:r>
            <a:r>
              <a:rPr lang="fr-FR" sz="1100" dirty="0" err="1" smtClean="0">
                <a:solidFill>
                  <a:schemeClr val="bg1"/>
                </a:solidFill>
                <a:latin typeface="BNPP Sans Extra Bold" pitchFamily="50" charset="0"/>
              </a:rPr>
              <a:t>word</a:t>
            </a:r>
            <a:endParaRPr lang="fr-FR" sz="1100" dirty="0" smtClean="0">
              <a:solidFill>
                <a:schemeClr val="bg1"/>
              </a:solidFill>
              <a:latin typeface="BNPP Sans Extra Bold" pitchFamily="50" charset="0"/>
            </a:endParaRPr>
          </a:p>
        </p:txBody>
      </p:sp>
      <p:grpSp>
        <p:nvGrpSpPr>
          <p:cNvPr id="9" name="Groupe 8"/>
          <p:cNvGrpSpPr/>
          <p:nvPr/>
        </p:nvGrpSpPr>
        <p:grpSpPr>
          <a:xfrm>
            <a:off x="2483768" y="3003798"/>
            <a:ext cx="6643404" cy="360040"/>
            <a:chOff x="2483768" y="3003798"/>
            <a:chExt cx="6643404" cy="360040"/>
          </a:xfrm>
        </p:grpSpPr>
        <p:sp>
          <p:nvSpPr>
            <p:cNvPr id="25" name="Espace réservé du contenu 1"/>
            <p:cNvSpPr txBox="1">
              <a:spLocks/>
            </p:cNvSpPr>
            <p:nvPr/>
          </p:nvSpPr>
          <p:spPr>
            <a:xfrm>
              <a:off x="7975044" y="3003798"/>
              <a:ext cx="1152128" cy="36004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85750" marR="0" indent="-28575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2"/>
                </a:buClr>
                <a:buSzPct val="150000"/>
                <a:buFont typeface="Lucida Grande"/>
                <a:buChar char="●"/>
                <a:tabLst/>
                <a:defRPr sz="1800" kern="1200">
                  <a:solidFill>
                    <a:srgbClr val="323334"/>
                  </a:solidFill>
                  <a:latin typeface="+mn-lt"/>
                  <a:ea typeface="+mn-ea"/>
                  <a:cs typeface="+mn-cs"/>
                </a:defRPr>
              </a:lvl1pPr>
              <a:lvl2pPr marL="358775" marR="0" indent="-179388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Tx/>
                <a:buBlip>
                  <a:blip r:embed="rId3" r:link="rId4"/>
                </a:buBlip>
                <a:tabLst/>
                <a:defRPr sz="1600" kern="1200">
                  <a:solidFill>
                    <a:srgbClr val="323334"/>
                  </a:solidFill>
                  <a:latin typeface="+mn-lt"/>
                  <a:ea typeface="+mn-ea"/>
                  <a:cs typeface="+mn-cs"/>
                </a:defRPr>
              </a:lvl2pPr>
              <a:lvl3pPr marL="538163" marR="0" indent="-1825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1"/>
                </a:buClr>
                <a:buSzPct val="120000"/>
                <a:buFont typeface="Arial"/>
                <a:buChar char="•"/>
                <a:tabLst/>
                <a:defRPr sz="1400" b="0" kern="120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19138" marR="0" indent="-173038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4"/>
                </a:buClr>
                <a:buSzTx/>
                <a:buFont typeface="Arial"/>
                <a:buChar char="•"/>
                <a:tabLst/>
                <a:defRPr sz="12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3175" marR="0" indent="47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B9195"/>
                </a:buClr>
                <a:buFont typeface="Lucida Grande"/>
                <a:buNone/>
              </a:pPr>
              <a:r>
                <a:rPr lang="fr-FR" sz="1400" dirty="0" smtClean="0">
                  <a:latin typeface="BNPP Type" pitchFamily="50" charset="0"/>
                </a:rPr>
                <a:t>technologies</a:t>
              </a:r>
              <a:endParaRPr lang="fr-FR" sz="2000" dirty="0">
                <a:latin typeface="BNPP Type" pitchFamily="50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2483768" y="3003798"/>
              <a:ext cx="5449748" cy="360040"/>
              <a:chOff x="2483768" y="3003798"/>
              <a:chExt cx="5449748" cy="360040"/>
            </a:xfrm>
          </p:grpSpPr>
          <p:sp>
            <p:nvSpPr>
              <p:cNvPr id="18" name="Espace réservé du contenu 1"/>
              <p:cNvSpPr txBox="1">
                <a:spLocks/>
              </p:cNvSpPr>
              <p:nvPr/>
            </p:nvSpPr>
            <p:spPr>
              <a:xfrm>
                <a:off x="2483768" y="3003798"/>
                <a:ext cx="792088" cy="360040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857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accent2"/>
                  </a:buClr>
                  <a:buSzPct val="150000"/>
                  <a:buFont typeface="Lucida Grande"/>
                  <a:buChar char="●"/>
                  <a:tabLst/>
                  <a:defRPr sz="1800" kern="1200">
                    <a:solidFill>
                      <a:srgbClr val="323334"/>
                    </a:solidFill>
                    <a:latin typeface="+mn-lt"/>
                    <a:ea typeface="+mn-ea"/>
                    <a:cs typeface="+mn-cs"/>
                  </a:defRPr>
                </a:lvl1pPr>
                <a:lvl2pPr marL="358775" marR="0" indent="-179388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accent5"/>
                  </a:buClr>
                  <a:buSzPct val="90000"/>
                  <a:buFontTx/>
                  <a:buBlip>
                    <a:blip r:embed="rId3" r:link="rId4"/>
                  </a:buBlip>
                  <a:tabLst/>
                  <a:defRPr sz="1600" kern="1200">
                    <a:solidFill>
                      <a:srgbClr val="323334"/>
                    </a:solidFill>
                    <a:latin typeface="+mn-lt"/>
                    <a:ea typeface="+mn-ea"/>
                    <a:cs typeface="+mn-cs"/>
                  </a:defRPr>
                </a:lvl2pPr>
                <a:lvl3pPr marL="538163" marR="0" indent="-182563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accent1"/>
                  </a:buClr>
                  <a:buSzPct val="120000"/>
                  <a:buFont typeface="Arial"/>
                  <a:buChar char="•"/>
                  <a:tabLst/>
                  <a:defRPr sz="1400" b="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19138" marR="0" indent="-173038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buFont typeface="Arial"/>
                  <a:buChar char="•"/>
                  <a:tabLst/>
                  <a:defRPr sz="12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4pPr>
                <a:lvl5pPr marL="3175" marR="0" indent="4763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B9195"/>
                  </a:buClr>
                  <a:buFont typeface="Lucida Grande"/>
                  <a:buNone/>
                </a:pPr>
                <a:r>
                  <a:rPr lang="fr-FR" sz="1400" dirty="0" smtClean="0">
                    <a:latin typeface="BNPP Type" pitchFamily="50" charset="0"/>
                  </a:rPr>
                  <a:t>partage</a:t>
                </a:r>
                <a:endParaRPr lang="fr-FR" sz="2000" dirty="0">
                  <a:latin typeface="BNPP Type" pitchFamily="50" charset="0"/>
                </a:endParaRPr>
              </a:p>
            </p:txBody>
          </p:sp>
          <p:sp>
            <p:nvSpPr>
              <p:cNvPr id="19" name="Espace réservé du contenu 1"/>
              <p:cNvSpPr txBox="1">
                <a:spLocks/>
              </p:cNvSpPr>
              <p:nvPr/>
            </p:nvSpPr>
            <p:spPr>
              <a:xfrm>
                <a:off x="3317384" y="3003798"/>
                <a:ext cx="504056" cy="360040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857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accent2"/>
                  </a:buClr>
                  <a:buSzPct val="150000"/>
                  <a:buFont typeface="Lucida Grande"/>
                  <a:buChar char="●"/>
                  <a:tabLst/>
                  <a:defRPr sz="1800" kern="1200">
                    <a:solidFill>
                      <a:srgbClr val="323334"/>
                    </a:solidFill>
                    <a:latin typeface="+mn-lt"/>
                    <a:ea typeface="+mn-ea"/>
                    <a:cs typeface="+mn-cs"/>
                  </a:defRPr>
                </a:lvl1pPr>
                <a:lvl2pPr marL="358775" marR="0" indent="-179388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accent5"/>
                  </a:buClr>
                  <a:buSzPct val="90000"/>
                  <a:buFontTx/>
                  <a:buBlip>
                    <a:blip r:embed="rId3" r:link="rId4"/>
                  </a:buBlip>
                  <a:tabLst/>
                  <a:defRPr sz="1600" kern="1200">
                    <a:solidFill>
                      <a:srgbClr val="323334"/>
                    </a:solidFill>
                    <a:latin typeface="+mn-lt"/>
                    <a:ea typeface="+mn-ea"/>
                    <a:cs typeface="+mn-cs"/>
                  </a:defRPr>
                </a:lvl2pPr>
                <a:lvl3pPr marL="538163" marR="0" indent="-182563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accent1"/>
                  </a:buClr>
                  <a:buSzPct val="120000"/>
                  <a:buFont typeface="Arial"/>
                  <a:buChar char="•"/>
                  <a:tabLst/>
                  <a:defRPr sz="1400" b="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19138" marR="0" indent="-173038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buFont typeface="Arial"/>
                  <a:buChar char="•"/>
                  <a:tabLst/>
                  <a:defRPr sz="12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4pPr>
                <a:lvl5pPr marL="3175" marR="0" indent="4763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B9195"/>
                  </a:buClr>
                  <a:buFont typeface="Lucida Grande"/>
                  <a:buNone/>
                </a:pPr>
                <a:r>
                  <a:rPr lang="fr-FR" sz="1400" dirty="0" smtClean="0">
                    <a:latin typeface="BNPP Type" pitchFamily="50" charset="0"/>
                  </a:rPr>
                  <a:t>ton</a:t>
                </a:r>
                <a:endParaRPr lang="fr-FR" sz="2000" dirty="0">
                  <a:latin typeface="BNPP Type" pitchFamily="50" charset="0"/>
                </a:endParaRPr>
              </a:p>
            </p:txBody>
          </p:sp>
          <p:sp>
            <p:nvSpPr>
              <p:cNvPr id="20" name="Espace réservé du contenu 1"/>
              <p:cNvSpPr txBox="1">
                <a:spLocks/>
              </p:cNvSpPr>
              <p:nvPr/>
            </p:nvSpPr>
            <p:spPr>
              <a:xfrm>
                <a:off x="3851920" y="3003798"/>
                <a:ext cx="1080120" cy="360040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857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accent2"/>
                  </a:buClr>
                  <a:buSzPct val="150000"/>
                  <a:buFont typeface="Lucida Grande"/>
                  <a:buChar char="●"/>
                  <a:tabLst/>
                  <a:defRPr sz="1800" kern="1200">
                    <a:solidFill>
                      <a:srgbClr val="323334"/>
                    </a:solidFill>
                    <a:latin typeface="+mn-lt"/>
                    <a:ea typeface="+mn-ea"/>
                    <a:cs typeface="+mn-cs"/>
                  </a:defRPr>
                </a:lvl1pPr>
                <a:lvl2pPr marL="358775" marR="0" indent="-179388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accent5"/>
                  </a:buClr>
                  <a:buSzPct val="90000"/>
                  <a:buFontTx/>
                  <a:buBlip>
                    <a:blip r:embed="rId3" r:link="rId4"/>
                  </a:buBlip>
                  <a:tabLst/>
                  <a:defRPr sz="1600" kern="1200">
                    <a:solidFill>
                      <a:srgbClr val="323334"/>
                    </a:solidFill>
                    <a:latin typeface="+mn-lt"/>
                    <a:ea typeface="+mn-ea"/>
                    <a:cs typeface="+mn-cs"/>
                  </a:defRPr>
                </a:lvl2pPr>
                <a:lvl3pPr marL="538163" marR="0" indent="-182563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accent1"/>
                  </a:buClr>
                  <a:buSzPct val="120000"/>
                  <a:buFont typeface="Arial"/>
                  <a:buChar char="•"/>
                  <a:tabLst/>
                  <a:defRPr sz="1400" b="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19138" marR="0" indent="-173038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buFont typeface="Arial"/>
                  <a:buChar char="•"/>
                  <a:tabLst/>
                  <a:defRPr sz="12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4pPr>
                <a:lvl5pPr marL="3175" marR="0" indent="4763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B9195"/>
                  </a:buClr>
                  <a:buFont typeface="Lucida Grande"/>
                  <a:buNone/>
                </a:pPr>
                <a:r>
                  <a:rPr lang="fr-FR" sz="1400" dirty="0" smtClean="0">
                    <a:latin typeface="BNPP Type" pitchFamily="50" charset="0"/>
                  </a:rPr>
                  <a:t>expérience</a:t>
                </a:r>
                <a:endParaRPr lang="fr-FR" sz="2000" dirty="0">
                  <a:latin typeface="BNPP Type" pitchFamily="50" charset="0"/>
                </a:endParaRPr>
              </a:p>
            </p:txBody>
          </p:sp>
          <p:sp>
            <p:nvSpPr>
              <p:cNvPr id="21" name="Espace réservé du contenu 1"/>
              <p:cNvSpPr txBox="1">
                <a:spLocks/>
              </p:cNvSpPr>
              <p:nvPr/>
            </p:nvSpPr>
            <p:spPr>
              <a:xfrm>
                <a:off x="4954900" y="3003798"/>
                <a:ext cx="576064" cy="360040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857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accent2"/>
                  </a:buClr>
                  <a:buSzPct val="150000"/>
                  <a:buFont typeface="Lucida Grande"/>
                  <a:buChar char="●"/>
                  <a:tabLst/>
                  <a:defRPr sz="1800" kern="1200">
                    <a:solidFill>
                      <a:srgbClr val="323334"/>
                    </a:solidFill>
                    <a:latin typeface="+mn-lt"/>
                    <a:ea typeface="+mn-ea"/>
                    <a:cs typeface="+mn-cs"/>
                  </a:defRPr>
                </a:lvl1pPr>
                <a:lvl2pPr marL="358775" marR="0" indent="-179388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accent5"/>
                  </a:buClr>
                  <a:buSzPct val="90000"/>
                  <a:buFontTx/>
                  <a:buBlip>
                    <a:blip r:embed="rId3" r:link="rId4"/>
                  </a:buBlip>
                  <a:tabLst/>
                  <a:defRPr sz="1600" kern="1200">
                    <a:solidFill>
                      <a:srgbClr val="323334"/>
                    </a:solidFill>
                    <a:latin typeface="+mn-lt"/>
                    <a:ea typeface="+mn-ea"/>
                    <a:cs typeface="+mn-cs"/>
                  </a:defRPr>
                </a:lvl2pPr>
                <a:lvl3pPr marL="538163" marR="0" indent="-182563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accent1"/>
                  </a:buClr>
                  <a:buSzPct val="120000"/>
                  <a:buFont typeface="Arial"/>
                  <a:buChar char="•"/>
                  <a:tabLst/>
                  <a:defRPr sz="1400" b="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19138" marR="0" indent="-173038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buFont typeface="Arial"/>
                  <a:buChar char="•"/>
                  <a:tabLst/>
                  <a:defRPr sz="12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4pPr>
                <a:lvl5pPr marL="3175" marR="0" indent="4763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B9195"/>
                  </a:buClr>
                  <a:buFont typeface="Lucida Grande"/>
                  <a:buNone/>
                </a:pPr>
                <a:r>
                  <a:rPr lang="fr-FR" sz="1400" dirty="0" smtClean="0">
                    <a:latin typeface="BNPP Type" pitchFamily="50" charset="0"/>
                  </a:rPr>
                  <a:t>avec</a:t>
                </a:r>
                <a:endParaRPr lang="fr-FR" sz="2000" dirty="0">
                  <a:latin typeface="BNPP Type" pitchFamily="50" charset="0"/>
                </a:endParaRPr>
              </a:p>
            </p:txBody>
          </p:sp>
          <p:sp>
            <p:nvSpPr>
              <p:cNvPr id="22" name="Espace réservé du contenu 1"/>
              <p:cNvSpPr txBox="1">
                <a:spLocks/>
              </p:cNvSpPr>
              <p:nvPr/>
            </p:nvSpPr>
            <p:spPr>
              <a:xfrm>
                <a:off x="5568300" y="3003798"/>
                <a:ext cx="720080" cy="360040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857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accent2"/>
                  </a:buClr>
                  <a:buSzPct val="150000"/>
                  <a:buFont typeface="Lucida Grande"/>
                  <a:buChar char="●"/>
                  <a:tabLst/>
                  <a:defRPr sz="1800" kern="1200">
                    <a:solidFill>
                      <a:srgbClr val="323334"/>
                    </a:solidFill>
                    <a:latin typeface="+mn-lt"/>
                    <a:ea typeface="+mn-ea"/>
                    <a:cs typeface="+mn-cs"/>
                  </a:defRPr>
                </a:lvl1pPr>
                <a:lvl2pPr marL="358775" marR="0" indent="-179388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accent5"/>
                  </a:buClr>
                  <a:buSzPct val="90000"/>
                  <a:buFontTx/>
                  <a:buBlip>
                    <a:blip r:embed="rId3" r:link="rId4"/>
                  </a:buBlip>
                  <a:tabLst/>
                  <a:defRPr sz="1600" kern="1200">
                    <a:solidFill>
                      <a:srgbClr val="323334"/>
                    </a:solidFill>
                    <a:latin typeface="+mn-lt"/>
                    <a:ea typeface="+mn-ea"/>
                    <a:cs typeface="+mn-cs"/>
                  </a:defRPr>
                </a:lvl2pPr>
                <a:lvl3pPr marL="538163" marR="0" indent="-182563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accent1"/>
                  </a:buClr>
                  <a:buSzPct val="120000"/>
                  <a:buFont typeface="Arial"/>
                  <a:buChar char="•"/>
                  <a:tabLst/>
                  <a:defRPr sz="1400" b="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19138" marR="0" indent="-173038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buFont typeface="Arial"/>
                  <a:buChar char="•"/>
                  <a:tabLst/>
                  <a:defRPr sz="12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4pPr>
                <a:lvl5pPr marL="3175" marR="0" indent="4763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B9195"/>
                  </a:buClr>
                  <a:buFont typeface="Lucida Grande"/>
                  <a:buNone/>
                </a:pPr>
                <a:r>
                  <a:rPr lang="fr-FR" sz="1400" dirty="0" err="1" smtClean="0">
                    <a:latin typeface="BNPP Type" pitchFamily="50" charset="0"/>
                  </a:rPr>
                  <a:t>NoSql</a:t>
                </a:r>
                <a:endParaRPr lang="fr-FR" sz="2000" dirty="0">
                  <a:latin typeface="BNPP Type" pitchFamily="50" charset="0"/>
                </a:endParaRPr>
              </a:p>
            </p:txBody>
          </p:sp>
          <p:sp>
            <p:nvSpPr>
              <p:cNvPr id="23" name="Espace réservé du contenu 1"/>
              <p:cNvSpPr txBox="1">
                <a:spLocks/>
              </p:cNvSpPr>
              <p:nvPr/>
            </p:nvSpPr>
            <p:spPr>
              <a:xfrm>
                <a:off x="6823308" y="3003798"/>
                <a:ext cx="504056" cy="360040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857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accent2"/>
                  </a:buClr>
                  <a:buSzPct val="150000"/>
                  <a:buFont typeface="Lucida Grande"/>
                  <a:buChar char="●"/>
                  <a:tabLst/>
                  <a:defRPr sz="1800" kern="1200">
                    <a:solidFill>
                      <a:srgbClr val="323334"/>
                    </a:solidFill>
                    <a:latin typeface="+mn-lt"/>
                    <a:ea typeface="+mn-ea"/>
                    <a:cs typeface="+mn-cs"/>
                  </a:defRPr>
                </a:lvl1pPr>
                <a:lvl2pPr marL="358775" marR="0" indent="-179388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accent5"/>
                  </a:buClr>
                  <a:buSzPct val="90000"/>
                  <a:buFontTx/>
                  <a:buBlip>
                    <a:blip r:embed="rId3" r:link="rId4"/>
                  </a:buBlip>
                  <a:tabLst/>
                  <a:defRPr sz="1600" kern="1200">
                    <a:solidFill>
                      <a:srgbClr val="323334"/>
                    </a:solidFill>
                    <a:latin typeface="+mn-lt"/>
                    <a:ea typeface="+mn-ea"/>
                    <a:cs typeface="+mn-cs"/>
                  </a:defRPr>
                </a:lvl2pPr>
                <a:lvl3pPr marL="538163" marR="0" indent="-182563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accent1"/>
                  </a:buClr>
                  <a:buSzPct val="120000"/>
                  <a:buFont typeface="Arial"/>
                  <a:buChar char="•"/>
                  <a:tabLst/>
                  <a:defRPr sz="1400" b="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19138" marR="0" indent="-173038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buFont typeface="Arial"/>
                  <a:buChar char="•"/>
                  <a:tabLst/>
                  <a:defRPr sz="12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4pPr>
                <a:lvl5pPr marL="3175" marR="0" indent="4763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B9195"/>
                  </a:buClr>
                  <a:buFont typeface="Lucida Grande"/>
                  <a:buNone/>
                </a:pPr>
                <a:r>
                  <a:rPr lang="fr-FR" sz="1400" dirty="0" err="1" smtClean="0">
                    <a:latin typeface="BNPP Type" pitchFamily="50" charset="0"/>
                  </a:rPr>
                  <a:t>big</a:t>
                </a:r>
                <a:endParaRPr lang="fr-FR" sz="2000" dirty="0">
                  <a:latin typeface="BNPP Type" pitchFamily="50" charset="0"/>
                </a:endParaRPr>
              </a:p>
            </p:txBody>
          </p:sp>
          <p:sp>
            <p:nvSpPr>
              <p:cNvPr id="24" name="Espace réservé du contenu 1"/>
              <p:cNvSpPr txBox="1">
                <a:spLocks/>
              </p:cNvSpPr>
              <p:nvPr/>
            </p:nvSpPr>
            <p:spPr>
              <a:xfrm>
                <a:off x="7357452" y="3003798"/>
                <a:ext cx="576064" cy="360040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857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accent2"/>
                  </a:buClr>
                  <a:buSzPct val="150000"/>
                  <a:buFont typeface="Lucida Grande"/>
                  <a:buChar char="●"/>
                  <a:tabLst/>
                  <a:defRPr sz="1800" kern="1200">
                    <a:solidFill>
                      <a:srgbClr val="323334"/>
                    </a:solidFill>
                    <a:latin typeface="+mn-lt"/>
                    <a:ea typeface="+mn-ea"/>
                    <a:cs typeface="+mn-cs"/>
                  </a:defRPr>
                </a:lvl1pPr>
                <a:lvl2pPr marL="358775" marR="0" indent="-179388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accent5"/>
                  </a:buClr>
                  <a:buSzPct val="90000"/>
                  <a:buFontTx/>
                  <a:buBlip>
                    <a:blip r:embed="rId3" r:link="rId4"/>
                  </a:buBlip>
                  <a:tabLst/>
                  <a:defRPr sz="1600" kern="1200">
                    <a:solidFill>
                      <a:srgbClr val="323334"/>
                    </a:solidFill>
                    <a:latin typeface="+mn-lt"/>
                    <a:ea typeface="+mn-ea"/>
                    <a:cs typeface="+mn-cs"/>
                  </a:defRPr>
                </a:lvl2pPr>
                <a:lvl3pPr marL="538163" marR="0" indent="-182563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accent1"/>
                  </a:buClr>
                  <a:buSzPct val="120000"/>
                  <a:buFont typeface="Arial"/>
                  <a:buChar char="•"/>
                  <a:tabLst/>
                  <a:defRPr sz="1400" b="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19138" marR="0" indent="-173038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buFont typeface="Arial"/>
                  <a:buChar char="•"/>
                  <a:tabLst/>
                  <a:defRPr sz="12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4pPr>
                <a:lvl5pPr marL="3175" marR="0" indent="4763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B9195"/>
                  </a:buClr>
                  <a:buFont typeface="Lucida Grande"/>
                  <a:buNone/>
                </a:pPr>
                <a:r>
                  <a:rPr lang="fr-FR" sz="1400" dirty="0" smtClean="0">
                    <a:latin typeface="BNPP Type" pitchFamily="50" charset="0"/>
                  </a:rPr>
                  <a:t>data</a:t>
                </a:r>
                <a:endParaRPr lang="fr-FR" sz="2000" dirty="0">
                  <a:latin typeface="BNPP Type" pitchFamily="50" charset="0"/>
                </a:endParaRPr>
              </a:p>
            </p:txBody>
          </p:sp>
          <p:sp>
            <p:nvSpPr>
              <p:cNvPr id="29" name="Espace réservé du contenu 1"/>
              <p:cNvSpPr txBox="1">
                <a:spLocks/>
              </p:cNvSpPr>
              <p:nvPr/>
            </p:nvSpPr>
            <p:spPr>
              <a:xfrm>
                <a:off x="6327244" y="3003798"/>
                <a:ext cx="465584" cy="360040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85750" marR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accent2"/>
                  </a:buClr>
                  <a:buSzPct val="150000"/>
                  <a:buFont typeface="Lucida Grande"/>
                  <a:buChar char="●"/>
                  <a:tabLst/>
                  <a:defRPr sz="1800" kern="1200">
                    <a:solidFill>
                      <a:srgbClr val="323334"/>
                    </a:solidFill>
                    <a:latin typeface="+mn-lt"/>
                    <a:ea typeface="+mn-ea"/>
                    <a:cs typeface="+mn-cs"/>
                  </a:defRPr>
                </a:lvl1pPr>
                <a:lvl2pPr marL="358775" marR="0" indent="-179388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accent5"/>
                  </a:buClr>
                  <a:buSzPct val="90000"/>
                  <a:buFontTx/>
                  <a:buBlip>
                    <a:blip r:embed="rId3" r:link="rId4"/>
                  </a:buBlip>
                  <a:tabLst/>
                  <a:defRPr sz="1600" kern="1200">
                    <a:solidFill>
                      <a:srgbClr val="323334"/>
                    </a:solidFill>
                    <a:latin typeface="+mn-lt"/>
                    <a:ea typeface="+mn-ea"/>
                    <a:cs typeface="+mn-cs"/>
                  </a:defRPr>
                </a:lvl2pPr>
                <a:lvl3pPr marL="538163" marR="0" indent="-182563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accent1"/>
                  </a:buClr>
                  <a:buSzPct val="120000"/>
                  <a:buFont typeface="Arial"/>
                  <a:buChar char="•"/>
                  <a:tabLst/>
                  <a:defRPr sz="1400" b="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19138" marR="0" indent="-173038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buFont typeface="Arial"/>
                  <a:buChar char="•"/>
                  <a:tabLst/>
                  <a:defRPr sz="12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4pPr>
                <a:lvl5pPr marL="3175" marR="0" indent="4763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B9195"/>
                  </a:buClr>
                  <a:buFont typeface="Lucida Grande"/>
                  <a:buNone/>
                </a:pPr>
                <a:r>
                  <a:rPr lang="fr-FR" sz="1400" dirty="0" smtClean="0">
                    <a:latin typeface="BNPP Type" pitchFamily="50" charset="0"/>
                  </a:rPr>
                  <a:t>et</a:t>
                </a:r>
                <a:endParaRPr lang="fr-FR" sz="2000" dirty="0">
                  <a:latin typeface="BNPP Type" pitchFamily="50" charset="0"/>
                </a:endParaRPr>
              </a:p>
            </p:txBody>
          </p:sp>
        </p:grpSp>
      </p:grpSp>
      <p:grpSp>
        <p:nvGrpSpPr>
          <p:cNvPr id="10" name="Groupe 9"/>
          <p:cNvGrpSpPr/>
          <p:nvPr/>
        </p:nvGrpSpPr>
        <p:grpSpPr>
          <a:xfrm>
            <a:off x="4932040" y="3579862"/>
            <a:ext cx="3569920" cy="864096"/>
            <a:chOff x="4932040" y="3579862"/>
            <a:chExt cx="3569920" cy="864096"/>
          </a:xfrm>
        </p:grpSpPr>
        <p:sp>
          <p:nvSpPr>
            <p:cNvPr id="28" name="Espace réservé du contenu 1"/>
            <p:cNvSpPr txBox="1">
              <a:spLocks/>
            </p:cNvSpPr>
            <p:nvPr/>
          </p:nvSpPr>
          <p:spPr>
            <a:xfrm>
              <a:off x="4932040" y="3579862"/>
              <a:ext cx="792088" cy="36004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85750" marR="0" indent="-28575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2"/>
                </a:buClr>
                <a:buSzPct val="150000"/>
                <a:buFont typeface="Lucida Grande"/>
                <a:buChar char="●"/>
                <a:tabLst/>
                <a:defRPr sz="1800" kern="1200">
                  <a:solidFill>
                    <a:srgbClr val="323334"/>
                  </a:solidFill>
                  <a:latin typeface="+mn-lt"/>
                  <a:ea typeface="+mn-ea"/>
                  <a:cs typeface="+mn-cs"/>
                </a:defRPr>
              </a:lvl1pPr>
              <a:lvl2pPr marL="358775" marR="0" indent="-179388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Tx/>
                <a:buBlip>
                  <a:blip r:embed="rId3" r:link="rId4"/>
                </a:buBlip>
                <a:tabLst/>
                <a:defRPr sz="1600" kern="1200">
                  <a:solidFill>
                    <a:srgbClr val="323334"/>
                  </a:solidFill>
                  <a:latin typeface="+mn-lt"/>
                  <a:ea typeface="+mn-ea"/>
                  <a:cs typeface="+mn-cs"/>
                </a:defRPr>
              </a:lvl2pPr>
              <a:lvl3pPr marL="538163" marR="0" indent="-1825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1"/>
                </a:buClr>
                <a:buSzPct val="120000"/>
                <a:buFont typeface="Arial"/>
                <a:buChar char="•"/>
                <a:tabLst/>
                <a:defRPr sz="1400" b="0" kern="120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19138" marR="0" indent="-173038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4"/>
                </a:buClr>
                <a:buSzTx/>
                <a:buFont typeface="Arial"/>
                <a:buChar char="•"/>
                <a:tabLst/>
                <a:defRPr sz="12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3175" marR="0" indent="47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B9195"/>
                </a:buClr>
                <a:buFont typeface="Lucida Grande"/>
                <a:buNone/>
              </a:pPr>
              <a:r>
                <a:rPr lang="fr-FR" sz="1400" dirty="0" smtClean="0">
                  <a:latin typeface="BNPP Type" pitchFamily="50" charset="0"/>
                </a:rPr>
                <a:t>partage</a:t>
              </a:r>
              <a:endParaRPr lang="fr-FR" sz="2000" dirty="0">
                <a:latin typeface="BNPP Type" pitchFamily="50" charset="0"/>
              </a:endParaRPr>
            </a:p>
          </p:txBody>
        </p:sp>
        <p:sp>
          <p:nvSpPr>
            <p:cNvPr id="33" name="Espace réservé du contenu 1"/>
            <p:cNvSpPr txBox="1">
              <a:spLocks/>
            </p:cNvSpPr>
            <p:nvPr/>
          </p:nvSpPr>
          <p:spPr>
            <a:xfrm>
              <a:off x="5746224" y="3579862"/>
              <a:ext cx="504056" cy="36004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85750" marR="0" indent="-28575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2"/>
                </a:buClr>
                <a:buSzPct val="150000"/>
                <a:buFont typeface="Lucida Grande"/>
                <a:buChar char="●"/>
                <a:tabLst/>
                <a:defRPr sz="1800" kern="1200">
                  <a:solidFill>
                    <a:srgbClr val="323334"/>
                  </a:solidFill>
                  <a:latin typeface="+mn-lt"/>
                  <a:ea typeface="+mn-ea"/>
                  <a:cs typeface="+mn-cs"/>
                </a:defRPr>
              </a:lvl1pPr>
              <a:lvl2pPr marL="358775" marR="0" indent="-179388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Tx/>
                <a:buBlip>
                  <a:blip r:embed="rId3" r:link="rId4"/>
                </a:buBlip>
                <a:tabLst/>
                <a:defRPr sz="1600" kern="1200">
                  <a:solidFill>
                    <a:srgbClr val="323334"/>
                  </a:solidFill>
                  <a:latin typeface="+mn-lt"/>
                  <a:ea typeface="+mn-ea"/>
                  <a:cs typeface="+mn-cs"/>
                </a:defRPr>
              </a:lvl2pPr>
              <a:lvl3pPr marL="538163" marR="0" indent="-1825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1"/>
                </a:buClr>
                <a:buSzPct val="120000"/>
                <a:buFont typeface="Arial"/>
                <a:buChar char="•"/>
                <a:tabLst/>
                <a:defRPr sz="1400" b="0" kern="120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19138" marR="0" indent="-173038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4"/>
                </a:buClr>
                <a:buSzTx/>
                <a:buFont typeface="Arial"/>
                <a:buChar char="•"/>
                <a:tabLst/>
                <a:defRPr sz="12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3175" marR="0" indent="47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B9195"/>
                </a:buClr>
                <a:buFont typeface="Lucida Grande"/>
                <a:buNone/>
              </a:pPr>
              <a:r>
                <a:rPr lang="fr-FR" sz="1400" dirty="0" smtClean="0">
                  <a:latin typeface="BNPP Type" pitchFamily="50" charset="0"/>
                </a:rPr>
                <a:t>ton</a:t>
              </a:r>
              <a:endParaRPr lang="fr-FR" sz="2000" dirty="0">
                <a:latin typeface="BNPP Type" pitchFamily="50" charset="0"/>
              </a:endParaRPr>
            </a:p>
          </p:txBody>
        </p:sp>
        <p:sp>
          <p:nvSpPr>
            <p:cNvPr id="35" name="Espace réservé du contenu 1"/>
            <p:cNvSpPr txBox="1">
              <a:spLocks/>
            </p:cNvSpPr>
            <p:nvPr/>
          </p:nvSpPr>
          <p:spPr>
            <a:xfrm>
              <a:off x="6277332" y="3579862"/>
              <a:ext cx="1080120" cy="36004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85750" marR="0" indent="-28575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2"/>
                </a:buClr>
                <a:buSzPct val="150000"/>
                <a:buFont typeface="Lucida Grande"/>
                <a:buChar char="●"/>
                <a:tabLst/>
                <a:defRPr sz="1800" kern="1200">
                  <a:solidFill>
                    <a:srgbClr val="323334"/>
                  </a:solidFill>
                  <a:latin typeface="+mn-lt"/>
                  <a:ea typeface="+mn-ea"/>
                  <a:cs typeface="+mn-cs"/>
                </a:defRPr>
              </a:lvl1pPr>
              <a:lvl2pPr marL="358775" marR="0" indent="-179388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Tx/>
                <a:buBlip>
                  <a:blip r:embed="rId3" r:link="rId4"/>
                </a:buBlip>
                <a:tabLst/>
                <a:defRPr sz="1600" kern="1200">
                  <a:solidFill>
                    <a:srgbClr val="323334"/>
                  </a:solidFill>
                  <a:latin typeface="+mn-lt"/>
                  <a:ea typeface="+mn-ea"/>
                  <a:cs typeface="+mn-cs"/>
                </a:defRPr>
              </a:lvl2pPr>
              <a:lvl3pPr marL="538163" marR="0" indent="-1825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1"/>
                </a:buClr>
                <a:buSzPct val="120000"/>
                <a:buFont typeface="Arial"/>
                <a:buChar char="•"/>
                <a:tabLst/>
                <a:defRPr sz="1400" b="0" kern="120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19138" marR="0" indent="-173038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4"/>
                </a:buClr>
                <a:buSzTx/>
                <a:buFont typeface="Arial"/>
                <a:buChar char="•"/>
                <a:tabLst/>
                <a:defRPr sz="12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3175" marR="0" indent="47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B9195"/>
                </a:buClr>
                <a:buFont typeface="Lucida Grande"/>
                <a:buNone/>
              </a:pPr>
              <a:r>
                <a:rPr lang="fr-FR" sz="1400" dirty="0" smtClean="0">
                  <a:latin typeface="BNPP Type" pitchFamily="50" charset="0"/>
                </a:rPr>
                <a:t>expérience</a:t>
              </a:r>
              <a:endParaRPr lang="fr-FR" sz="2000" dirty="0">
                <a:latin typeface="BNPP Type" pitchFamily="50" charset="0"/>
              </a:endParaRPr>
            </a:p>
          </p:txBody>
        </p:sp>
        <p:sp>
          <p:nvSpPr>
            <p:cNvPr id="36" name="Espace réservé du contenu 1"/>
            <p:cNvSpPr txBox="1">
              <a:spLocks/>
            </p:cNvSpPr>
            <p:nvPr/>
          </p:nvSpPr>
          <p:spPr>
            <a:xfrm>
              <a:off x="7387932" y="3579862"/>
              <a:ext cx="576064" cy="36004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85750" marR="0" indent="-28575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2"/>
                </a:buClr>
                <a:buSzPct val="150000"/>
                <a:buFont typeface="Lucida Grande"/>
                <a:buChar char="●"/>
                <a:tabLst/>
                <a:defRPr sz="1800" kern="1200">
                  <a:solidFill>
                    <a:srgbClr val="323334"/>
                  </a:solidFill>
                  <a:latin typeface="+mn-lt"/>
                  <a:ea typeface="+mn-ea"/>
                  <a:cs typeface="+mn-cs"/>
                </a:defRPr>
              </a:lvl1pPr>
              <a:lvl2pPr marL="358775" marR="0" indent="-179388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Tx/>
                <a:buBlip>
                  <a:blip r:embed="rId3" r:link="rId4"/>
                </a:buBlip>
                <a:tabLst/>
                <a:defRPr sz="1600" kern="1200">
                  <a:solidFill>
                    <a:srgbClr val="323334"/>
                  </a:solidFill>
                  <a:latin typeface="+mn-lt"/>
                  <a:ea typeface="+mn-ea"/>
                  <a:cs typeface="+mn-cs"/>
                </a:defRPr>
              </a:lvl2pPr>
              <a:lvl3pPr marL="538163" marR="0" indent="-1825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1"/>
                </a:buClr>
                <a:buSzPct val="120000"/>
                <a:buFont typeface="Arial"/>
                <a:buChar char="•"/>
                <a:tabLst/>
                <a:defRPr sz="1400" b="0" kern="120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19138" marR="0" indent="-173038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4"/>
                </a:buClr>
                <a:buSzTx/>
                <a:buFont typeface="Arial"/>
                <a:buChar char="•"/>
                <a:tabLst/>
                <a:defRPr sz="12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3175" marR="0" indent="47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B9195"/>
                </a:buClr>
                <a:buFont typeface="Lucida Grande"/>
                <a:buNone/>
              </a:pPr>
              <a:r>
                <a:rPr lang="fr-FR" sz="1400" dirty="0" smtClean="0">
                  <a:latin typeface="BNPP Type" pitchFamily="50" charset="0"/>
                </a:rPr>
                <a:t>avec</a:t>
              </a:r>
              <a:endParaRPr lang="fr-FR" sz="2000" dirty="0">
                <a:latin typeface="BNPP Type" pitchFamily="50" charset="0"/>
              </a:endParaRPr>
            </a:p>
          </p:txBody>
        </p:sp>
        <p:sp>
          <p:nvSpPr>
            <p:cNvPr id="37" name="Espace réservé du contenu 1"/>
            <p:cNvSpPr txBox="1">
              <a:spLocks/>
            </p:cNvSpPr>
            <p:nvPr/>
          </p:nvSpPr>
          <p:spPr>
            <a:xfrm>
              <a:off x="5682600" y="4083918"/>
              <a:ext cx="465584" cy="36004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85750" marR="0" indent="-28575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2"/>
                </a:buClr>
                <a:buSzPct val="150000"/>
                <a:buFont typeface="Lucida Grande"/>
                <a:buChar char="●"/>
                <a:tabLst/>
                <a:defRPr sz="1800" kern="1200">
                  <a:solidFill>
                    <a:srgbClr val="323334"/>
                  </a:solidFill>
                  <a:latin typeface="+mn-lt"/>
                  <a:ea typeface="+mn-ea"/>
                  <a:cs typeface="+mn-cs"/>
                </a:defRPr>
              </a:lvl1pPr>
              <a:lvl2pPr marL="358775" marR="0" indent="-179388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Tx/>
                <a:buBlip>
                  <a:blip r:embed="rId3" r:link="rId4"/>
                </a:buBlip>
                <a:tabLst/>
                <a:defRPr sz="1600" kern="1200">
                  <a:solidFill>
                    <a:srgbClr val="323334"/>
                  </a:solidFill>
                  <a:latin typeface="+mn-lt"/>
                  <a:ea typeface="+mn-ea"/>
                  <a:cs typeface="+mn-cs"/>
                </a:defRPr>
              </a:lvl2pPr>
              <a:lvl3pPr marL="538163" marR="0" indent="-1825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1"/>
                </a:buClr>
                <a:buSzPct val="120000"/>
                <a:buFont typeface="Arial"/>
                <a:buChar char="•"/>
                <a:tabLst/>
                <a:defRPr sz="1400" b="0" kern="120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19138" marR="0" indent="-173038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4"/>
                </a:buClr>
                <a:buSzTx/>
                <a:buFont typeface="Arial"/>
                <a:buChar char="•"/>
                <a:tabLst/>
                <a:defRPr sz="12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3175" marR="0" indent="47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B9195"/>
                </a:buClr>
                <a:buFont typeface="Lucida Grande"/>
                <a:buNone/>
              </a:pPr>
              <a:r>
                <a:rPr lang="fr-FR" sz="1400" dirty="0" smtClean="0">
                  <a:latin typeface="BNPP Type" pitchFamily="50" charset="0"/>
                </a:rPr>
                <a:t>et</a:t>
              </a:r>
              <a:endParaRPr lang="fr-FR" sz="2000" dirty="0">
                <a:latin typeface="BNPP Type" pitchFamily="50" charset="0"/>
              </a:endParaRPr>
            </a:p>
          </p:txBody>
        </p:sp>
        <p:sp>
          <p:nvSpPr>
            <p:cNvPr id="39" name="Espace réservé du contenu 1"/>
            <p:cNvSpPr txBox="1">
              <a:spLocks/>
            </p:cNvSpPr>
            <p:nvPr/>
          </p:nvSpPr>
          <p:spPr>
            <a:xfrm>
              <a:off x="6186656" y="4083918"/>
              <a:ext cx="504056" cy="36004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85750" marR="0" indent="-28575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2"/>
                </a:buClr>
                <a:buSzPct val="150000"/>
                <a:buFont typeface="Lucida Grande"/>
                <a:buChar char="●"/>
                <a:tabLst/>
                <a:defRPr sz="1800" kern="1200">
                  <a:solidFill>
                    <a:srgbClr val="323334"/>
                  </a:solidFill>
                  <a:latin typeface="+mn-lt"/>
                  <a:ea typeface="+mn-ea"/>
                  <a:cs typeface="+mn-cs"/>
                </a:defRPr>
              </a:lvl1pPr>
              <a:lvl2pPr marL="358775" marR="0" indent="-179388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Tx/>
                <a:buBlip>
                  <a:blip r:embed="rId3" r:link="rId4"/>
                </a:buBlip>
                <a:tabLst/>
                <a:defRPr sz="1600" kern="1200">
                  <a:solidFill>
                    <a:srgbClr val="323334"/>
                  </a:solidFill>
                  <a:latin typeface="+mn-lt"/>
                  <a:ea typeface="+mn-ea"/>
                  <a:cs typeface="+mn-cs"/>
                </a:defRPr>
              </a:lvl2pPr>
              <a:lvl3pPr marL="538163" marR="0" indent="-1825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1"/>
                </a:buClr>
                <a:buSzPct val="120000"/>
                <a:buFont typeface="Arial"/>
                <a:buChar char="•"/>
                <a:tabLst/>
                <a:defRPr sz="1400" b="0" kern="120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19138" marR="0" indent="-173038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4"/>
                </a:buClr>
                <a:buSzTx/>
                <a:buFont typeface="Arial"/>
                <a:buChar char="•"/>
                <a:tabLst/>
                <a:defRPr sz="12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3175" marR="0" indent="47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B9195"/>
                </a:buClr>
                <a:buFont typeface="Lucida Grande"/>
                <a:buNone/>
              </a:pPr>
              <a:r>
                <a:rPr lang="fr-FR" sz="1400" dirty="0" err="1" smtClean="0">
                  <a:latin typeface="BNPP Type" pitchFamily="50" charset="0"/>
                </a:rPr>
                <a:t>big</a:t>
              </a:r>
              <a:endParaRPr lang="fr-FR" sz="2000" dirty="0">
                <a:latin typeface="BNPP Type" pitchFamily="50" charset="0"/>
              </a:endParaRPr>
            </a:p>
          </p:txBody>
        </p:sp>
        <p:sp>
          <p:nvSpPr>
            <p:cNvPr id="40" name="Espace réservé du contenu 1"/>
            <p:cNvSpPr txBox="1">
              <a:spLocks/>
            </p:cNvSpPr>
            <p:nvPr/>
          </p:nvSpPr>
          <p:spPr>
            <a:xfrm>
              <a:off x="6739860" y="4083918"/>
              <a:ext cx="576064" cy="36004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85750" marR="0" indent="-28575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2"/>
                </a:buClr>
                <a:buSzPct val="150000"/>
                <a:buFont typeface="Lucida Grande"/>
                <a:buChar char="●"/>
                <a:tabLst/>
                <a:defRPr sz="1800" kern="1200">
                  <a:solidFill>
                    <a:srgbClr val="323334"/>
                  </a:solidFill>
                  <a:latin typeface="+mn-lt"/>
                  <a:ea typeface="+mn-ea"/>
                  <a:cs typeface="+mn-cs"/>
                </a:defRPr>
              </a:lvl1pPr>
              <a:lvl2pPr marL="358775" marR="0" indent="-179388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Tx/>
                <a:buBlip>
                  <a:blip r:embed="rId3" r:link="rId4"/>
                </a:buBlip>
                <a:tabLst/>
                <a:defRPr sz="1600" kern="1200">
                  <a:solidFill>
                    <a:srgbClr val="323334"/>
                  </a:solidFill>
                  <a:latin typeface="+mn-lt"/>
                  <a:ea typeface="+mn-ea"/>
                  <a:cs typeface="+mn-cs"/>
                </a:defRPr>
              </a:lvl2pPr>
              <a:lvl3pPr marL="538163" marR="0" indent="-1825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1"/>
                </a:buClr>
                <a:buSzPct val="120000"/>
                <a:buFont typeface="Arial"/>
                <a:buChar char="•"/>
                <a:tabLst/>
                <a:defRPr sz="1400" b="0" kern="120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19138" marR="0" indent="-173038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4"/>
                </a:buClr>
                <a:buSzTx/>
                <a:buFont typeface="Arial"/>
                <a:buChar char="•"/>
                <a:tabLst/>
                <a:defRPr sz="12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3175" marR="0" indent="47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B9195"/>
                </a:buClr>
                <a:buFont typeface="Lucida Grande"/>
                <a:buNone/>
              </a:pPr>
              <a:r>
                <a:rPr lang="fr-FR" sz="1400" dirty="0" smtClean="0">
                  <a:latin typeface="BNPP Type" pitchFamily="50" charset="0"/>
                </a:rPr>
                <a:t>data</a:t>
              </a:r>
              <a:endParaRPr lang="fr-FR" sz="2000" dirty="0">
                <a:latin typeface="BNPP Type" pitchFamily="50" charset="0"/>
              </a:endParaRPr>
            </a:p>
          </p:txBody>
        </p:sp>
        <p:sp>
          <p:nvSpPr>
            <p:cNvPr id="41" name="Espace réservé du contenu 1"/>
            <p:cNvSpPr txBox="1">
              <a:spLocks/>
            </p:cNvSpPr>
            <p:nvPr/>
          </p:nvSpPr>
          <p:spPr>
            <a:xfrm>
              <a:off x="4932040" y="4083918"/>
              <a:ext cx="720080" cy="36004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85750" marR="0" indent="-28575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2"/>
                </a:buClr>
                <a:buSzPct val="150000"/>
                <a:buFont typeface="Lucida Grande"/>
                <a:buChar char="●"/>
                <a:tabLst/>
                <a:defRPr sz="1800" kern="1200">
                  <a:solidFill>
                    <a:srgbClr val="323334"/>
                  </a:solidFill>
                  <a:latin typeface="+mn-lt"/>
                  <a:ea typeface="+mn-ea"/>
                  <a:cs typeface="+mn-cs"/>
                </a:defRPr>
              </a:lvl1pPr>
              <a:lvl2pPr marL="358775" marR="0" indent="-179388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Tx/>
                <a:buBlip>
                  <a:blip r:embed="rId3" r:link="rId4"/>
                </a:buBlip>
                <a:tabLst/>
                <a:defRPr sz="1600" kern="1200">
                  <a:solidFill>
                    <a:srgbClr val="323334"/>
                  </a:solidFill>
                  <a:latin typeface="+mn-lt"/>
                  <a:ea typeface="+mn-ea"/>
                  <a:cs typeface="+mn-cs"/>
                </a:defRPr>
              </a:lvl2pPr>
              <a:lvl3pPr marL="538163" marR="0" indent="-1825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1"/>
                </a:buClr>
                <a:buSzPct val="120000"/>
                <a:buFont typeface="Arial"/>
                <a:buChar char="•"/>
                <a:tabLst/>
                <a:defRPr sz="1400" b="0" kern="120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19138" marR="0" indent="-173038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4"/>
                </a:buClr>
                <a:buSzTx/>
                <a:buFont typeface="Arial"/>
                <a:buChar char="•"/>
                <a:tabLst/>
                <a:defRPr sz="12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3175" marR="0" indent="47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B9195"/>
                </a:buClr>
                <a:buFont typeface="Lucida Grande"/>
                <a:buNone/>
              </a:pPr>
              <a:r>
                <a:rPr lang="fr-FR" sz="1400" dirty="0" err="1" smtClean="0">
                  <a:latin typeface="BNPP Type" pitchFamily="50" charset="0"/>
                </a:rPr>
                <a:t>nosql</a:t>
              </a:r>
              <a:endParaRPr lang="fr-FR" sz="2000" dirty="0">
                <a:latin typeface="BNPP Type" pitchFamily="50" charset="0"/>
              </a:endParaRPr>
            </a:p>
          </p:txBody>
        </p:sp>
        <p:sp>
          <p:nvSpPr>
            <p:cNvPr id="43" name="Espace réservé du contenu 1"/>
            <p:cNvSpPr txBox="1">
              <a:spLocks/>
            </p:cNvSpPr>
            <p:nvPr/>
          </p:nvSpPr>
          <p:spPr>
            <a:xfrm>
              <a:off x="7349832" y="4083918"/>
              <a:ext cx="1152128" cy="36004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85750" marR="0" indent="-28575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2"/>
                </a:buClr>
                <a:buSzPct val="150000"/>
                <a:buFont typeface="Lucida Grande"/>
                <a:buChar char="●"/>
                <a:tabLst/>
                <a:defRPr sz="1800" kern="1200">
                  <a:solidFill>
                    <a:srgbClr val="323334"/>
                  </a:solidFill>
                  <a:latin typeface="+mn-lt"/>
                  <a:ea typeface="+mn-ea"/>
                  <a:cs typeface="+mn-cs"/>
                </a:defRPr>
              </a:lvl1pPr>
              <a:lvl2pPr marL="358775" marR="0" indent="-179388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Tx/>
                <a:buBlip>
                  <a:blip r:embed="rId3" r:link="rId4"/>
                </a:buBlip>
                <a:tabLst/>
                <a:defRPr sz="1600" kern="1200">
                  <a:solidFill>
                    <a:srgbClr val="323334"/>
                  </a:solidFill>
                  <a:latin typeface="+mn-lt"/>
                  <a:ea typeface="+mn-ea"/>
                  <a:cs typeface="+mn-cs"/>
                </a:defRPr>
              </a:lvl2pPr>
              <a:lvl3pPr marL="538163" marR="0" indent="-1825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1"/>
                </a:buClr>
                <a:buSzPct val="120000"/>
                <a:buFont typeface="Arial"/>
                <a:buChar char="•"/>
                <a:tabLst/>
                <a:defRPr sz="1400" b="0" kern="120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19138" marR="0" indent="-173038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4"/>
                </a:buClr>
                <a:buSzTx/>
                <a:buFont typeface="Arial"/>
                <a:buChar char="•"/>
                <a:tabLst/>
                <a:defRPr sz="12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3175" marR="0" indent="47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B9195"/>
                </a:buClr>
                <a:buFont typeface="Lucida Grande"/>
                <a:buNone/>
              </a:pPr>
              <a:r>
                <a:rPr lang="fr-FR" sz="1400" dirty="0" smtClean="0">
                  <a:latin typeface="BNPP Type" pitchFamily="50" charset="0"/>
                </a:rPr>
                <a:t>technologies</a:t>
              </a:r>
              <a:endParaRPr lang="fr-FR" sz="2000" dirty="0">
                <a:latin typeface="BNPP Type" pitchFamily="50" charset="0"/>
              </a:endParaRPr>
            </a:p>
          </p:txBody>
        </p:sp>
        <p:cxnSp>
          <p:nvCxnSpPr>
            <p:cNvPr id="45" name="Connecteur droit 44"/>
            <p:cNvCxnSpPr/>
            <p:nvPr/>
          </p:nvCxnSpPr>
          <p:spPr>
            <a:xfrm>
              <a:off x="5682600" y="4083918"/>
              <a:ext cx="465584" cy="36004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/>
          </p:nvCxnSpPr>
          <p:spPr>
            <a:xfrm flipH="1">
              <a:off x="5724128" y="4083918"/>
              <a:ext cx="424056" cy="36004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Connecteur droit 48"/>
          <p:cNvCxnSpPr/>
          <p:nvPr/>
        </p:nvCxnSpPr>
        <p:spPr>
          <a:xfrm>
            <a:off x="2339752" y="3579862"/>
            <a:ext cx="1080120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>
            <a:off x="2267744" y="4011910"/>
            <a:ext cx="792088" cy="432048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36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55752" cy="915566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400" dirty="0" smtClean="0">
                <a:solidFill>
                  <a:srgbClr val="FFFFFF"/>
                </a:solidFill>
                <a:latin typeface="BNPP Sans Extra Bold" pitchFamily="50" charset="0"/>
              </a:rPr>
              <a:t>Plusieurs analyseurs dispos</a:t>
            </a:r>
            <a:endParaRPr lang="fr-FR" sz="1400" dirty="0" smtClean="0">
              <a:solidFill>
                <a:srgbClr val="FFFFFF"/>
              </a:solidFill>
              <a:latin typeface="BNPP Sans Extra Bold" pitchFamily="50" charset="0"/>
            </a:endParaRPr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467544" y="953666"/>
            <a:ext cx="1512168" cy="465956"/>
          </a:xfrm>
          <a:prstGeom prst="rect">
            <a:avLst/>
          </a:prstGeom>
          <a:solidFill>
            <a:srgbClr val="00975F"/>
          </a:solidFill>
          <a:ln w="44450">
            <a:solidFill>
              <a:srgbClr val="FFC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000" dirty="0" smtClean="0">
                <a:solidFill>
                  <a:schemeClr val="bg1"/>
                </a:solidFill>
                <a:latin typeface="BNPP Type" pitchFamily="50" charset="0"/>
              </a:rPr>
              <a:t>Standard</a:t>
            </a:r>
            <a:endParaRPr lang="fr-FR" sz="2000" dirty="0">
              <a:solidFill>
                <a:schemeClr val="bg1"/>
              </a:solidFill>
              <a:latin typeface="BNPP Type" pitchFamily="50" charset="0"/>
            </a:endParaRPr>
          </a:p>
        </p:txBody>
      </p:sp>
      <p:sp>
        <p:nvSpPr>
          <p:cNvPr id="9" name="Espace réservé du contenu 1"/>
          <p:cNvSpPr txBox="1">
            <a:spLocks/>
          </p:cNvSpPr>
          <p:nvPr/>
        </p:nvSpPr>
        <p:spPr>
          <a:xfrm>
            <a:off x="467544" y="1457722"/>
            <a:ext cx="3528392" cy="406534"/>
          </a:xfrm>
          <a:prstGeom prst="rect">
            <a:avLst/>
          </a:prstGeom>
          <a:solidFill>
            <a:srgbClr val="00975F"/>
          </a:solidFill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000" dirty="0" smtClean="0">
                <a:solidFill>
                  <a:schemeClr val="bg1"/>
                </a:solidFill>
                <a:latin typeface="BNPP Type" pitchFamily="50" charset="0"/>
              </a:rPr>
              <a:t>Simple</a:t>
            </a:r>
            <a:endParaRPr lang="fr-FR" sz="2000" dirty="0">
              <a:solidFill>
                <a:schemeClr val="bg1"/>
              </a:solidFill>
              <a:latin typeface="BNPP Type" pitchFamily="50" charset="0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467544" y="1925216"/>
            <a:ext cx="3528392" cy="406534"/>
          </a:xfrm>
          <a:prstGeom prst="rect">
            <a:avLst/>
          </a:prstGeom>
          <a:solidFill>
            <a:srgbClr val="00975F"/>
          </a:solidFill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000" dirty="0" err="1" smtClean="0">
                <a:solidFill>
                  <a:schemeClr val="bg1"/>
                </a:solidFill>
                <a:latin typeface="BNPP Type" pitchFamily="50" charset="0"/>
              </a:rPr>
              <a:t>WhiteSpace</a:t>
            </a:r>
            <a:endParaRPr lang="fr-FR" sz="2000" dirty="0">
              <a:solidFill>
                <a:schemeClr val="bg1"/>
              </a:solidFill>
              <a:latin typeface="BNPP Type" pitchFamily="50" charset="0"/>
            </a:endParaRPr>
          </a:p>
        </p:txBody>
      </p:sp>
      <p:sp>
        <p:nvSpPr>
          <p:cNvPr id="15" name="Espace réservé du contenu 1"/>
          <p:cNvSpPr txBox="1">
            <a:spLocks/>
          </p:cNvSpPr>
          <p:nvPr/>
        </p:nvSpPr>
        <p:spPr>
          <a:xfrm>
            <a:off x="461668" y="3579862"/>
            <a:ext cx="3966316" cy="406534"/>
          </a:xfrm>
          <a:prstGeom prst="rect">
            <a:avLst/>
          </a:prstGeom>
          <a:solidFill>
            <a:srgbClr val="00975F"/>
          </a:solidFill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000" dirty="0" err="1" smtClean="0">
                <a:solidFill>
                  <a:schemeClr val="bg1"/>
                </a:solidFill>
                <a:latin typeface="BNPP Type" pitchFamily="50" charset="0"/>
              </a:rPr>
              <a:t>Language</a:t>
            </a:r>
            <a:r>
              <a:rPr lang="fr-FR" sz="2000" dirty="0" smtClean="0">
                <a:solidFill>
                  <a:schemeClr val="bg1"/>
                </a:solidFill>
                <a:latin typeface="BNPP Type" pitchFamily="50" charset="0"/>
              </a:rPr>
              <a:t> and </a:t>
            </a:r>
            <a:r>
              <a:rPr lang="fr-FR" sz="2000" dirty="0" err="1" smtClean="0">
                <a:solidFill>
                  <a:schemeClr val="bg1"/>
                </a:solidFill>
                <a:latin typeface="BNPP Type" pitchFamily="50" charset="0"/>
              </a:rPr>
              <a:t>Multilingual</a:t>
            </a:r>
            <a:endParaRPr lang="fr-FR" sz="2000" dirty="0">
              <a:solidFill>
                <a:schemeClr val="bg1"/>
              </a:solidFill>
              <a:latin typeface="BNPP Type" pitchFamily="50" charset="0"/>
            </a:endParaRPr>
          </a:p>
        </p:txBody>
      </p:sp>
      <p:sp>
        <p:nvSpPr>
          <p:cNvPr id="16" name="Espace réservé du contenu 1"/>
          <p:cNvSpPr txBox="1">
            <a:spLocks/>
          </p:cNvSpPr>
          <p:nvPr/>
        </p:nvSpPr>
        <p:spPr>
          <a:xfrm>
            <a:off x="467544" y="4397464"/>
            <a:ext cx="4038324" cy="406534"/>
          </a:xfrm>
          <a:prstGeom prst="rect">
            <a:avLst/>
          </a:prstGeom>
          <a:solidFill>
            <a:srgbClr val="00975F"/>
          </a:solidFill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000" dirty="0" smtClean="0">
                <a:solidFill>
                  <a:schemeClr val="bg1"/>
                </a:solidFill>
                <a:latin typeface="BNPP Type" pitchFamily="50" charset="0"/>
              </a:rPr>
              <a:t>Personnaliser son analyseur</a:t>
            </a:r>
            <a:endParaRPr lang="fr-FR" sz="2000" dirty="0">
              <a:solidFill>
                <a:schemeClr val="bg1"/>
              </a:solidFill>
              <a:latin typeface="BNPP Type" pitchFamily="50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92080" y="951012"/>
            <a:ext cx="3384376" cy="1260698"/>
          </a:xfrm>
          <a:prstGeom prst="wedgeRectCallout">
            <a:avLst>
              <a:gd name="adj1" fmla="val -143541"/>
              <a:gd name="adj2" fmla="val -32999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200" dirty="0" smtClean="0">
                <a:solidFill>
                  <a:srgbClr val="000000"/>
                </a:solidFill>
                <a:latin typeface="BNPP Sans Extra Bold" pitchFamily="50" charset="0"/>
              </a:rPr>
              <a:t>- </a:t>
            </a:r>
            <a:r>
              <a:rPr lang="fr-FR" sz="1200" dirty="0" err="1" smtClean="0">
                <a:solidFill>
                  <a:srgbClr val="000000"/>
                </a:solidFill>
                <a:latin typeface="BNPP Sans Extra Bold" pitchFamily="50" charset="0"/>
              </a:rPr>
              <a:t>Tokenisation</a:t>
            </a:r>
            <a:r>
              <a:rPr lang="fr-FR" sz="1200" dirty="0" smtClean="0">
                <a:solidFill>
                  <a:srgbClr val="000000"/>
                </a:solidFill>
                <a:latin typeface="BNPP Sans Extra Bold" pitchFamily="50" charset="0"/>
              </a:rPr>
              <a:t> basée sur la grammaire </a:t>
            </a:r>
          </a:p>
          <a:p>
            <a:r>
              <a:rPr lang="fr-FR" sz="1200" dirty="0" smtClean="0">
                <a:solidFill>
                  <a:srgbClr val="000000"/>
                </a:solidFill>
                <a:latin typeface="BNPP Sans Extra Bold" pitchFamily="50" charset="0"/>
              </a:rPr>
              <a:t>- Passage en minuscule</a:t>
            </a:r>
          </a:p>
          <a:p>
            <a:r>
              <a:rPr lang="fr-FR" sz="1200" dirty="0" smtClean="0">
                <a:solidFill>
                  <a:srgbClr val="000000"/>
                </a:solidFill>
                <a:latin typeface="BNPP Sans Extra Bold" pitchFamily="50" charset="0"/>
              </a:rPr>
              <a:t>- Supprime les </a:t>
            </a:r>
            <a:r>
              <a:rPr lang="fr-FR" sz="1200" dirty="0" smtClean="0">
                <a:solidFill>
                  <a:srgbClr val="000000"/>
                </a:solidFill>
                <a:latin typeface="BNPP Sans Extra Bold" pitchFamily="50" charset="0"/>
              </a:rPr>
              <a:t>ponctuations (</a:t>
            </a:r>
            <a:r>
              <a:rPr lang="fr-FR" sz="1200" dirty="0" smtClean="0">
                <a:solidFill>
                  <a:srgbClr val="000000"/>
                </a:solidFill>
                <a:latin typeface="BNPP Sans Extra Bold" pitchFamily="50" charset="0"/>
              </a:rPr>
              <a:t>virgules ou point)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364088" y="2355726"/>
            <a:ext cx="3384376" cy="1260698"/>
          </a:xfrm>
          <a:prstGeom prst="wedgeRectCallout">
            <a:avLst>
              <a:gd name="adj1" fmla="val -76670"/>
              <a:gd name="adj2" fmla="val 58269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200" dirty="0" err="1" smtClean="0">
                <a:solidFill>
                  <a:srgbClr val="000000"/>
                </a:solidFill>
                <a:latin typeface="BNPP Sans Extra Bold" pitchFamily="50" charset="0"/>
              </a:rPr>
              <a:t>Elastic</a:t>
            </a:r>
            <a:r>
              <a:rPr lang="fr-FR" sz="1200" dirty="0" smtClean="0">
                <a:solidFill>
                  <a:srgbClr val="000000"/>
                </a:solidFill>
                <a:latin typeface="BNPP Sans Extra Bold" pitchFamily="50" charset="0"/>
              </a:rPr>
              <a:t> supporte un large variété </a:t>
            </a:r>
            <a:r>
              <a:rPr lang="fr-FR" sz="1200" dirty="0" smtClean="0">
                <a:solidFill>
                  <a:srgbClr val="000000"/>
                </a:solidFill>
                <a:latin typeface="BNPP Sans Extra Bold" pitchFamily="50" charset="0"/>
              </a:rPr>
              <a:t>d’analyseurs </a:t>
            </a:r>
            <a:r>
              <a:rPr lang="fr-FR" sz="1200" dirty="0" smtClean="0">
                <a:solidFill>
                  <a:srgbClr val="000000"/>
                </a:solidFill>
                <a:latin typeface="BNPP Sans Extra Bold" pitchFamily="50" charset="0"/>
              </a:rPr>
              <a:t>spécifiques lié aux langues :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BNPP Sans Extra Bold" pitchFamily="50" charset="0"/>
              </a:rPr>
              <a:t>arabic</a:t>
            </a:r>
            <a:r>
              <a:rPr lang="it-IT" sz="1200" dirty="0">
                <a:solidFill>
                  <a:srgbClr val="000000"/>
                </a:solidFill>
                <a:latin typeface="BNPP Sans Extra Bold" pitchFamily="50" charset="0"/>
              </a:rPr>
              <a:t>, </a:t>
            </a:r>
            <a:r>
              <a:rPr lang="it-IT" sz="1200" dirty="0" err="1">
                <a:solidFill>
                  <a:srgbClr val="000000"/>
                </a:solidFill>
                <a:latin typeface="BNPP Sans Extra Bold" pitchFamily="50" charset="0"/>
              </a:rPr>
              <a:t>armenian</a:t>
            </a:r>
            <a:r>
              <a:rPr lang="it-IT" sz="1200" dirty="0">
                <a:solidFill>
                  <a:srgbClr val="000000"/>
                </a:solidFill>
                <a:latin typeface="BNPP Sans Extra Bold" pitchFamily="50" charset="0"/>
              </a:rPr>
              <a:t>, </a:t>
            </a:r>
            <a:r>
              <a:rPr lang="it-IT" sz="1200" dirty="0" err="1">
                <a:solidFill>
                  <a:srgbClr val="000000"/>
                </a:solidFill>
                <a:latin typeface="BNPP Sans Extra Bold" pitchFamily="50" charset="0"/>
              </a:rPr>
              <a:t>basque</a:t>
            </a:r>
            <a:r>
              <a:rPr lang="it-IT" sz="1200" dirty="0">
                <a:solidFill>
                  <a:srgbClr val="000000"/>
                </a:solidFill>
                <a:latin typeface="BNPP Sans Extra Bold" pitchFamily="50" charset="0"/>
              </a:rPr>
              <a:t>, </a:t>
            </a:r>
            <a:r>
              <a:rPr lang="it-IT" sz="1200" dirty="0" err="1">
                <a:solidFill>
                  <a:srgbClr val="000000"/>
                </a:solidFill>
                <a:latin typeface="BNPP Sans Extra Bold" pitchFamily="50" charset="0"/>
              </a:rPr>
              <a:t>brazilian</a:t>
            </a:r>
            <a:r>
              <a:rPr lang="it-IT" sz="1200" dirty="0">
                <a:solidFill>
                  <a:srgbClr val="000000"/>
                </a:solidFill>
                <a:latin typeface="BNPP Sans Extra Bold" pitchFamily="50" charset="0"/>
              </a:rPr>
              <a:t>, </a:t>
            </a:r>
            <a:r>
              <a:rPr lang="it-IT" sz="1200" dirty="0" err="1">
                <a:solidFill>
                  <a:srgbClr val="000000"/>
                </a:solidFill>
                <a:latin typeface="BNPP Sans Extra Bold" pitchFamily="50" charset="0"/>
              </a:rPr>
              <a:t>bulgarian</a:t>
            </a:r>
            <a:r>
              <a:rPr lang="it-IT" sz="1200" dirty="0">
                <a:solidFill>
                  <a:srgbClr val="000000"/>
                </a:solidFill>
                <a:latin typeface="BNPP Sans Extra Bold" pitchFamily="50" charset="0"/>
              </a:rPr>
              <a:t>, </a:t>
            </a:r>
            <a:r>
              <a:rPr lang="it-IT" sz="1200" dirty="0" err="1">
                <a:solidFill>
                  <a:srgbClr val="000000"/>
                </a:solidFill>
                <a:latin typeface="BNPP Sans Extra Bold" pitchFamily="50" charset="0"/>
              </a:rPr>
              <a:t>catalan</a:t>
            </a:r>
            <a:r>
              <a:rPr lang="it-IT" sz="1200" dirty="0">
                <a:solidFill>
                  <a:srgbClr val="000000"/>
                </a:solidFill>
                <a:latin typeface="BNPP Sans Extra Bold" pitchFamily="50" charset="0"/>
              </a:rPr>
              <a:t>, </a:t>
            </a:r>
            <a:r>
              <a:rPr lang="it-IT" sz="1200" dirty="0" err="1">
                <a:solidFill>
                  <a:srgbClr val="000000"/>
                </a:solidFill>
                <a:latin typeface="BNPP Sans Extra Bold" pitchFamily="50" charset="0"/>
              </a:rPr>
              <a:t>chinese</a:t>
            </a:r>
            <a:r>
              <a:rPr lang="it-IT" sz="1200" dirty="0">
                <a:solidFill>
                  <a:srgbClr val="000000"/>
                </a:solidFill>
                <a:latin typeface="BNPP Sans Extra Bold" pitchFamily="50" charset="0"/>
              </a:rPr>
              <a:t>,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BNPP Sans Extra Bold" pitchFamily="50" charset="0"/>
              </a:rPr>
              <a:t>cjk</a:t>
            </a:r>
            <a:r>
              <a:rPr lang="en-US" sz="1200" dirty="0">
                <a:solidFill>
                  <a:srgbClr val="000000"/>
                </a:solidFill>
                <a:latin typeface="BNPP Sans Extra Bold" pitchFamily="50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BNPP Sans Extra Bold" pitchFamily="50" charset="0"/>
              </a:rPr>
              <a:t>czech</a:t>
            </a:r>
            <a:r>
              <a:rPr lang="en-US" sz="1200" dirty="0">
                <a:solidFill>
                  <a:srgbClr val="000000"/>
                </a:solidFill>
                <a:latin typeface="BNPP Sans Extra Bold" pitchFamily="50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BNPP Sans Extra Bold" pitchFamily="50" charset="0"/>
              </a:rPr>
              <a:t>danish</a:t>
            </a:r>
            <a:r>
              <a:rPr lang="en-US" sz="1200" dirty="0">
                <a:solidFill>
                  <a:srgbClr val="000000"/>
                </a:solidFill>
                <a:latin typeface="BNPP Sans Extra Bold" pitchFamily="50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BNPP Sans Extra Bold" pitchFamily="50" charset="0"/>
              </a:rPr>
              <a:t>dutch</a:t>
            </a:r>
            <a:r>
              <a:rPr lang="en-US" sz="1200" dirty="0">
                <a:solidFill>
                  <a:srgbClr val="000000"/>
                </a:solidFill>
                <a:latin typeface="BNPP Sans Extra Bold" pitchFamily="50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BNPP Sans Extra Bold" pitchFamily="50" charset="0"/>
              </a:rPr>
              <a:t>english</a:t>
            </a:r>
            <a:r>
              <a:rPr lang="en-US" sz="1200" dirty="0">
                <a:solidFill>
                  <a:srgbClr val="000000"/>
                </a:solidFill>
                <a:latin typeface="BNPP Sans Extra Bold" pitchFamily="50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BNPP Sans Extra Bold" pitchFamily="50" charset="0"/>
              </a:rPr>
              <a:t>finnish</a:t>
            </a:r>
            <a:r>
              <a:rPr lang="en-US" sz="1200" dirty="0">
                <a:solidFill>
                  <a:srgbClr val="000000"/>
                </a:solidFill>
                <a:latin typeface="BNPP Sans Extra Bold" pitchFamily="50" charset="0"/>
              </a:rPr>
              <a:t>, </a:t>
            </a:r>
            <a:r>
              <a:rPr lang="en-US" sz="1200" dirty="0" err="1">
                <a:solidFill>
                  <a:srgbClr val="00975F"/>
                </a:solidFill>
                <a:latin typeface="BNPP Sans Extra Bold" pitchFamily="50" charset="0"/>
              </a:rPr>
              <a:t>french</a:t>
            </a:r>
            <a:endParaRPr lang="fr-FR" sz="1200" dirty="0">
              <a:solidFill>
                <a:srgbClr val="00975F"/>
              </a:solidFill>
              <a:latin typeface="BNPP Sans Extra Bold" pitchFamily="50" charset="0"/>
            </a:endParaRPr>
          </a:p>
        </p:txBody>
      </p:sp>
      <p:sp>
        <p:nvSpPr>
          <p:cNvPr id="21" name="Espace réservé du contenu 1"/>
          <p:cNvSpPr txBox="1">
            <a:spLocks/>
          </p:cNvSpPr>
          <p:nvPr/>
        </p:nvSpPr>
        <p:spPr>
          <a:xfrm>
            <a:off x="467544" y="2550770"/>
            <a:ext cx="936104" cy="406534"/>
          </a:xfrm>
          <a:prstGeom prst="rect">
            <a:avLst/>
          </a:prstGeom>
          <a:solidFill>
            <a:srgbClr val="00975F"/>
          </a:solidFill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000" dirty="0" smtClean="0">
                <a:latin typeface="BNPP Type" pitchFamily="50" charset="0"/>
              </a:rPr>
              <a:t>…</a:t>
            </a:r>
            <a:endParaRPr lang="fr-FR" sz="2000" dirty="0">
              <a:latin typeface="BNPP Type" pitchFamily="5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48064" y="3986396"/>
            <a:ext cx="3600400" cy="889610"/>
          </a:xfrm>
          <a:prstGeom prst="wedgeRectCallout">
            <a:avLst>
              <a:gd name="adj1" fmla="val -31839"/>
              <a:gd name="adj2" fmla="val -102815"/>
            </a:avLst>
          </a:prstGeom>
          <a:solidFill>
            <a:srgbClr val="0092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400" dirty="0" smtClean="0">
                <a:solidFill>
                  <a:schemeClr val="bg1"/>
                </a:solidFill>
                <a:latin typeface="BNPP Type" pitchFamily="50" charset="0"/>
              </a:rPr>
              <a:t>- gérer </a:t>
            </a:r>
            <a:r>
              <a:rPr lang="fr-FR" sz="1400" dirty="0" smtClean="0">
                <a:solidFill>
                  <a:schemeClr val="bg1"/>
                </a:solidFill>
                <a:latin typeface="BNPP Type" pitchFamily="50" charset="0"/>
              </a:rPr>
              <a:t>l’élision </a:t>
            </a:r>
            <a:r>
              <a:rPr lang="fr-FR" sz="1400" dirty="0" smtClean="0">
                <a:solidFill>
                  <a:schemeClr val="bg1"/>
                </a:solidFill>
                <a:latin typeface="BNPP Type" pitchFamily="50" charset="0"/>
              </a:rPr>
              <a:t>ex lorsqu’il</a:t>
            </a:r>
            <a:r>
              <a:rPr lang="fr-FR" sz="1400" dirty="0" smtClean="0">
                <a:solidFill>
                  <a:schemeClr val="bg1"/>
                </a:solidFill>
                <a:latin typeface="BNPP Type" pitchFamily="50" charset="0"/>
              </a:rPr>
              <a:t>, l’arbre</a:t>
            </a:r>
            <a:endParaRPr lang="fr-FR" sz="1400" dirty="0" smtClean="0">
              <a:solidFill>
                <a:schemeClr val="bg1"/>
              </a:solidFill>
              <a:latin typeface="BNPP Type" pitchFamily="50" charset="0"/>
            </a:endParaRPr>
          </a:p>
          <a:p>
            <a:r>
              <a:rPr lang="fr-FR" sz="1400" dirty="0" smtClean="0">
                <a:solidFill>
                  <a:schemeClr val="bg1"/>
                </a:solidFill>
                <a:latin typeface="BNPP Type" pitchFamily="50" charset="0"/>
              </a:rPr>
              <a:t>- gérer les mots d’arrêt : au, de, en, …</a:t>
            </a:r>
          </a:p>
          <a:p>
            <a:r>
              <a:rPr lang="fr-FR" sz="1400" dirty="0" smtClean="0">
                <a:solidFill>
                  <a:schemeClr val="bg1"/>
                </a:solidFill>
                <a:latin typeface="BNPP Type" pitchFamily="50" charset="0"/>
              </a:rPr>
              <a:t>- Les mots de la même racine </a:t>
            </a:r>
          </a:p>
        </p:txBody>
      </p:sp>
      <p:sp>
        <p:nvSpPr>
          <p:cNvPr id="22" name="Espace réservé du contenu 1"/>
          <p:cNvSpPr txBox="1">
            <a:spLocks/>
          </p:cNvSpPr>
          <p:nvPr/>
        </p:nvSpPr>
        <p:spPr>
          <a:xfrm>
            <a:off x="467544" y="3029312"/>
            <a:ext cx="936104" cy="406534"/>
          </a:xfrm>
          <a:prstGeom prst="rect">
            <a:avLst/>
          </a:prstGeom>
          <a:solidFill>
            <a:srgbClr val="00975F"/>
          </a:solidFill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000" dirty="0" smtClean="0">
                <a:latin typeface="BNPP Type" pitchFamily="50" charset="0"/>
              </a:rPr>
              <a:t>…</a:t>
            </a:r>
            <a:endParaRPr lang="fr-FR" sz="2000" dirty="0"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7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 txBox="1">
            <a:spLocks/>
          </p:cNvSpPr>
          <p:nvPr/>
        </p:nvSpPr>
        <p:spPr>
          <a:xfrm>
            <a:off x="1633173" y="2283718"/>
            <a:ext cx="5877653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Mais concrètement on fait comment?</a:t>
            </a:r>
            <a:endParaRPr lang="fr-FR" sz="2400" dirty="0"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82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55752" cy="915566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400" dirty="0" smtClean="0">
                <a:solidFill>
                  <a:srgbClr val="FFFFFF"/>
                </a:solidFill>
                <a:latin typeface="BNPP Sans Extra Bold" pitchFamily="50" charset="0"/>
              </a:rPr>
              <a:t>Mapping</a:t>
            </a:r>
            <a:endParaRPr lang="fr-FR" sz="1400" dirty="0" smtClean="0">
              <a:solidFill>
                <a:srgbClr val="FFFFFF"/>
              </a:solidFill>
              <a:latin typeface="BNPP Sans Extra Bold" pitchFamily="50" charset="0"/>
            </a:endParaRPr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611560" y="1419622"/>
            <a:ext cx="7920880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Pour chaque type d’un index, ElasticSearch maintient </a:t>
            </a:r>
            <a:r>
              <a:rPr lang="fr-FR" sz="2400" dirty="0" smtClean="0">
                <a:solidFill>
                  <a:srgbClr val="00975F"/>
                </a:solidFill>
                <a:latin typeface="BNPP Type" pitchFamily="50" charset="0"/>
              </a:rPr>
              <a:t>tous</a:t>
            </a:r>
            <a:r>
              <a:rPr lang="fr-FR" sz="2400" dirty="0" smtClean="0">
                <a:latin typeface="BNPP Type" pitchFamily="50" charset="0"/>
              </a:rPr>
              <a:t> les </a:t>
            </a:r>
            <a:r>
              <a:rPr lang="fr-FR" sz="2400" dirty="0" smtClean="0">
                <a:solidFill>
                  <a:srgbClr val="00975F"/>
                </a:solidFill>
                <a:latin typeface="BNPP Type" pitchFamily="50" charset="0"/>
              </a:rPr>
              <a:t>champs</a:t>
            </a:r>
            <a:r>
              <a:rPr lang="fr-FR" sz="2400" dirty="0" smtClean="0">
                <a:latin typeface="BNPP Type" pitchFamily="50" charset="0"/>
              </a:rPr>
              <a:t> de votre document et les </a:t>
            </a:r>
            <a:r>
              <a:rPr lang="fr-FR" sz="2400" dirty="0" smtClean="0">
                <a:solidFill>
                  <a:srgbClr val="00975F"/>
                </a:solidFill>
                <a:latin typeface="BNPP Type" pitchFamily="50" charset="0"/>
              </a:rPr>
              <a:t>types</a:t>
            </a:r>
            <a:r>
              <a:rPr lang="fr-FR" sz="2400" dirty="0" smtClean="0">
                <a:latin typeface="BNPP Type" pitchFamily="50" charset="0"/>
              </a:rPr>
              <a:t> et </a:t>
            </a:r>
            <a:r>
              <a:rPr lang="fr-FR" sz="2400" dirty="0" smtClean="0">
                <a:solidFill>
                  <a:srgbClr val="00975F"/>
                </a:solidFill>
                <a:latin typeface="BNPP Type" pitchFamily="50" charset="0"/>
              </a:rPr>
              <a:t>réglages</a:t>
            </a:r>
            <a:r>
              <a:rPr lang="fr-FR" sz="2400" dirty="0" smtClean="0">
                <a:latin typeface="BNPP Type" pitchFamily="50" charset="0"/>
              </a:rPr>
              <a:t> liés à ce champ. </a:t>
            </a:r>
            <a:endParaRPr lang="fr-FR" sz="2400" dirty="0">
              <a:latin typeface="BNPP Type" pitchFamily="50" charset="0"/>
            </a:endParaRPr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611560" y="3075806"/>
            <a:ext cx="7920880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000" dirty="0" smtClean="0">
                <a:latin typeface="BNPP Type" pitchFamily="50" charset="0"/>
              </a:rPr>
              <a:t>  Penser schéma pour les bases de donnés relationnelles</a:t>
            </a:r>
            <a:endParaRPr lang="fr-FR" sz="2000" dirty="0">
              <a:latin typeface="BNPP Type" pitchFamily="50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72" y="3129408"/>
            <a:ext cx="360040" cy="340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867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"/>
          <p:cNvSpPr txBox="1">
            <a:spLocks/>
          </p:cNvSpPr>
          <p:nvPr/>
        </p:nvSpPr>
        <p:spPr>
          <a:xfrm>
            <a:off x="3941930" y="51470"/>
            <a:ext cx="1134126" cy="494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Avant</a:t>
            </a:r>
            <a:endParaRPr lang="fr-FR" sz="2400" dirty="0">
              <a:latin typeface="BNPP Type" pitchFamily="50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601" y="683185"/>
            <a:ext cx="6260751" cy="3904789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40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55752" cy="915566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400" dirty="0" smtClean="0">
                <a:solidFill>
                  <a:srgbClr val="FFFFFF"/>
                </a:solidFill>
                <a:latin typeface="BNPP Sans Extra Bold" pitchFamily="50" charset="0"/>
              </a:rPr>
              <a:t>Mapping</a:t>
            </a:r>
            <a:endParaRPr lang="fr-FR" sz="1400" dirty="0" smtClean="0">
              <a:solidFill>
                <a:srgbClr val="FFFFFF"/>
              </a:solidFill>
              <a:latin typeface="BNPP Sans Extra Bold" pitchFamily="50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60032" y="1131590"/>
            <a:ext cx="3744416" cy="3693319"/>
          </a:xfrm>
          <a:prstGeom prst="rect">
            <a:avLst/>
          </a:prstGeom>
          <a:ln w="22225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E8527C"/>
                </a:solidFill>
                <a:latin typeface="BNPP Sans" pitchFamily="50" charset="0"/>
              </a:rPr>
              <a:t>PUT</a:t>
            </a:r>
            <a:r>
              <a:rPr lang="fr-FR" dirty="0">
                <a:solidFill>
                  <a:srgbClr val="000000"/>
                </a:solidFill>
                <a:latin typeface="BNPP Sans" pitchFamily="50" charset="0"/>
              </a:rPr>
              <a:t> </a:t>
            </a:r>
            <a:r>
              <a:rPr lang="fr-FR" dirty="0" smtClean="0">
                <a:solidFill>
                  <a:srgbClr val="000000"/>
                </a:solidFill>
                <a:latin typeface="BNPP Sans" pitchFamily="50" charset="0"/>
              </a:rPr>
              <a:t>/</a:t>
            </a:r>
            <a:r>
              <a:rPr lang="fr-FR" dirty="0" err="1" smtClean="0">
                <a:solidFill>
                  <a:srgbClr val="000000"/>
                </a:solidFill>
                <a:latin typeface="BNPP Sans" pitchFamily="50" charset="0"/>
              </a:rPr>
              <a:t>cvs</a:t>
            </a:r>
            <a:r>
              <a:rPr lang="fr-FR" dirty="0" smtClean="0">
                <a:solidFill>
                  <a:srgbClr val="000000"/>
                </a:solidFill>
                <a:latin typeface="BNPP Sans" pitchFamily="50" charset="0"/>
              </a:rPr>
              <a:t>/_</a:t>
            </a:r>
            <a:r>
              <a:rPr lang="fr-FR" dirty="0" err="1" smtClean="0">
                <a:solidFill>
                  <a:srgbClr val="000000"/>
                </a:solidFill>
                <a:latin typeface="BNPP Sans" pitchFamily="50" charset="0"/>
              </a:rPr>
              <a:t>mapping</a:t>
            </a:r>
            <a:r>
              <a:rPr lang="fr-FR" dirty="0" smtClean="0">
                <a:solidFill>
                  <a:srgbClr val="000000"/>
                </a:solidFill>
                <a:latin typeface="BNPP Sans" pitchFamily="50" charset="0"/>
              </a:rPr>
              <a:t>/cv-simple</a:t>
            </a:r>
            <a:endParaRPr lang="fr-FR" dirty="0">
              <a:solidFill>
                <a:srgbClr val="000000"/>
              </a:solidFill>
              <a:latin typeface="BNPP Sans" pitchFamily="50" charset="0"/>
            </a:endParaRPr>
          </a:p>
          <a:p>
            <a:r>
              <a:rPr lang="fr-FR" dirty="0">
                <a:solidFill>
                  <a:srgbClr val="000000"/>
                </a:solidFill>
                <a:latin typeface="BNPP Sans" pitchFamily="50" charset="0"/>
              </a:rPr>
              <a:t>{</a:t>
            </a:r>
          </a:p>
          <a:p>
            <a:r>
              <a:rPr lang="fr-FR" dirty="0">
                <a:solidFill>
                  <a:srgbClr val="000000"/>
                </a:solidFill>
                <a:latin typeface="BNPP Sans" pitchFamily="50" charset="0"/>
              </a:rPr>
              <a:t>  "</a:t>
            </a:r>
            <a:r>
              <a:rPr lang="fr-FR" dirty="0" err="1">
                <a:solidFill>
                  <a:srgbClr val="000000"/>
                </a:solidFill>
                <a:latin typeface="BNPP Sans" pitchFamily="50" charset="0"/>
              </a:rPr>
              <a:t>mappings</a:t>
            </a:r>
            <a:r>
              <a:rPr lang="fr-FR" dirty="0">
                <a:solidFill>
                  <a:srgbClr val="000000"/>
                </a:solidFill>
                <a:latin typeface="BNPP Sans" pitchFamily="50" charset="0"/>
              </a:rPr>
              <a:t>": {</a:t>
            </a:r>
          </a:p>
          <a:p>
            <a:r>
              <a:rPr lang="fr-FR" dirty="0">
                <a:solidFill>
                  <a:srgbClr val="000000"/>
                </a:solidFill>
                <a:latin typeface="BNPP Sans" pitchFamily="50" charset="0"/>
              </a:rPr>
              <a:t>    "</a:t>
            </a:r>
            <a:r>
              <a:rPr lang="fr-FR" dirty="0" err="1">
                <a:solidFill>
                  <a:srgbClr val="000000"/>
                </a:solidFill>
                <a:latin typeface="BNPP Sans" pitchFamily="50" charset="0"/>
              </a:rPr>
              <a:t>cv_simple</a:t>
            </a:r>
            <a:r>
              <a:rPr lang="fr-FR" dirty="0">
                <a:solidFill>
                  <a:srgbClr val="000000"/>
                </a:solidFill>
                <a:latin typeface="BNPP Sans" pitchFamily="50" charset="0"/>
              </a:rPr>
              <a:t>": {</a:t>
            </a:r>
          </a:p>
          <a:p>
            <a:r>
              <a:rPr lang="fr-FR" dirty="0">
                <a:solidFill>
                  <a:srgbClr val="000000"/>
                </a:solidFill>
                <a:latin typeface="BNPP Sans" pitchFamily="50" charset="0"/>
              </a:rPr>
              <a:t>      "</a:t>
            </a:r>
            <a:r>
              <a:rPr lang="fr-FR" dirty="0" err="1">
                <a:solidFill>
                  <a:srgbClr val="000000"/>
                </a:solidFill>
                <a:latin typeface="BNPP Sans" pitchFamily="50" charset="0"/>
              </a:rPr>
              <a:t>properties</a:t>
            </a:r>
            <a:r>
              <a:rPr lang="fr-FR" dirty="0">
                <a:solidFill>
                  <a:srgbClr val="000000"/>
                </a:solidFill>
                <a:latin typeface="BNPP Sans" pitchFamily="50" charset="0"/>
              </a:rPr>
              <a:t>" : {</a:t>
            </a:r>
          </a:p>
          <a:p>
            <a:r>
              <a:rPr lang="fr-FR" dirty="0">
                <a:solidFill>
                  <a:srgbClr val="000000"/>
                </a:solidFill>
                <a:latin typeface="BNPP Sans" pitchFamily="50" charset="0"/>
              </a:rPr>
              <a:t>        "</a:t>
            </a:r>
            <a:r>
              <a:rPr lang="fr-FR" dirty="0">
                <a:solidFill>
                  <a:srgbClr val="00975F"/>
                </a:solidFill>
                <a:latin typeface="BNPP Sans" pitchFamily="50" charset="0"/>
              </a:rPr>
              <a:t>description</a:t>
            </a:r>
            <a:r>
              <a:rPr lang="fr-FR" dirty="0">
                <a:solidFill>
                  <a:srgbClr val="000000"/>
                </a:solidFill>
                <a:latin typeface="BNPP Sans" pitchFamily="50" charset="0"/>
              </a:rPr>
              <a:t>" : {</a:t>
            </a:r>
          </a:p>
          <a:p>
            <a:r>
              <a:rPr lang="fr-FR" dirty="0">
                <a:solidFill>
                  <a:srgbClr val="000000"/>
                </a:solidFill>
                <a:latin typeface="BNPP Sans" pitchFamily="50" charset="0"/>
              </a:rPr>
              <a:t>          "</a:t>
            </a:r>
            <a:r>
              <a:rPr lang="fr-FR" dirty="0">
                <a:solidFill>
                  <a:srgbClr val="00975F"/>
                </a:solidFill>
                <a:latin typeface="BNPP Sans" pitchFamily="50" charset="0"/>
              </a:rPr>
              <a:t>type</a:t>
            </a:r>
            <a:r>
              <a:rPr lang="fr-FR" dirty="0">
                <a:solidFill>
                  <a:srgbClr val="000000"/>
                </a:solidFill>
                <a:latin typeface="BNPP Sans" pitchFamily="50" charset="0"/>
              </a:rPr>
              <a:t>": "</a:t>
            </a:r>
            <a:r>
              <a:rPr lang="fr-FR" dirty="0" err="1">
                <a:solidFill>
                  <a:srgbClr val="000000"/>
                </a:solidFill>
                <a:latin typeface="BNPP Sans" pitchFamily="50" charset="0"/>
              </a:rPr>
              <a:t>text</a:t>
            </a:r>
            <a:r>
              <a:rPr lang="fr-FR" dirty="0">
                <a:solidFill>
                  <a:srgbClr val="000000"/>
                </a:solidFill>
                <a:latin typeface="BNPP Sans" pitchFamily="50" charset="0"/>
              </a:rPr>
              <a:t>",</a:t>
            </a:r>
          </a:p>
          <a:p>
            <a:r>
              <a:rPr lang="fr-FR" dirty="0">
                <a:solidFill>
                  <a:srgbClr val="000000"/>
                </a:solidFill>
                <a:latin typeface="BNPP Sans" pitchFamily="50" charset="0"/>
              </a:rPr>
              <a:t>          "</a:t>
            </a:r>
            <a:r>
              <a:rPr lang="fr-FR" dirty="0" err="1">
                <a:solidFill>
                  <a:srgbClr val="00975F"/>
                </a:solidFill>
                <a:latin typeface="BNPP Sans" pitchFamily="50" charset="0"/>
              </a:rPr>
              <a:t>analyzer</a:t>
            </a:r>
            <a:r>
              <a:rPr lang="fr-FR" dirty="0">
                <a:solidFill>
                  <a:srgbClr val="000000"/>
                </a:solidFill>
                <a:latin typeface="BNPP Sans" pitchFamily="50" charset="0"/>
              </a:rPr>
              <a:t>" : "french"</a:t>
            </a:r>
          </a:p>
          <a:p>
            <a:r>
              <a:rPr lang="fr-FR" dirty="0">
                <a:solidFill>
                  <a:srgbClr val="000000"/>
                </a:solidFill>
                <a:latin typeface="BNPP Sans" pitchFamily="50" charset="0"/>
              </a:rPr>
              <a:t>        }</a:t>
            </a:r>
          </a:p>
          <a:p>
            <a:r>
              <a:rPr lang="fr-FR" dirty="0">
                <a:solidFill>
                  <a:srgbClr val="000000"/>
                </a:solidFill>
                <a:latin typeface="BNPP Sans" pitchFamily="50" charset="0"/>
              </a:rPr>
              <a:t>      }</a:t>
            </a:r>
          </a:p>
          <a:p>
            <a:r>
              <a:rPr lang="fr-FR" dirty="0">
                <a:solidFill>
                  <a:srgbClr val="000000"/>
                </a:solidFill>
                <a:latin typeface="BNPP Sans" pitchFamily="50" charset="0"/>
              </a:rPr>
              <a:t>    }</a:t>
            </a:r>
          </a:p>
          <a:p>
            <a:r>
              <a:rPr lang="fr-FR" dirty="0">
                <a:solidFill>
                  <a:srgbClr val="000000"/>
                </a:solidFill>
                <a:latin typeface="BNPP Sans" pitchFamily="50" charset="0"/>
              </a:rPr>
              <a:t>  }</a:t>
            </a:r>
          </a:p>
          <a:p>
            <a:r>
              <a:rPr lang="fr-FR" dirty="0">
                <a:solidFill>
                  <a:srgbClr val="000000"/>
                </a:solidFill>
                <a:latin typeface="BNPP Sans" pitchFamily="50" charset="0"/>
              </a:rPr>
              <a:t>}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539552" y="1131590"/>
            <a:ext cx="244827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2000" dirty="0" smtClean="0">
                <a:solidFill>
                  <a:srgbClr val="00975F"/>
                </a:solidFill>
                <a:latin typeface="BNPP Type" pitchFamily="50" charset="0"/>
              </a:rPr>
              <a:t>Modifier le </a:t>
            </a:r>
            <a:r>
              <a:rPr lang="fr-FR" sz="2000" dirty="0" err="1" smtClean="0">
                <a:solidFill>
                  <a:srgbClr val="00975F"/>
                </a:solidFill>
                <a:latin typeface="BNPP Type" pitchFamily="50" charset="0"/>
              </a:rPr>
              <a:t>mapping</a:t>
            </a:r>
            <a:r>
              <a:rPr lang="fr-FR" sz="2000" dirty="0" smtClean="0">
                <a:solidFill>
                  <a:srgbClr val="00975F"/>
                </a:solidFill>
                <a:latin typeface="BNPP Type" pitchFamily="50" charset="0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596320" y="2512534"/>
            <a:ext cx="3384376" cy="388776"/>
          </a:xfrm>
          <a:prstGeom prst="wedgeRectCallout">
            <a:avLst>
              <a:gd name="adj1" fmla="val 74934"/>
              <a:gd name="adj2" fmla="val -20494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200" dirty="0" smtClean="0">
                <a:solidFill>
                  <a:srgbClr val="000000"/>
                </a:solidFill>
                <a:latin typeface="BNPP Sans Extra Bold" pitchFamily="50" charset="0"/>
              </a:rPr>
              <a:t>Champs à modifier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39552" y="1779662"/>
            <a:ext cx="3384376" cy="388776"/>
          </a:xfrm>
          <a:prstGeom prst="wedgeRectCallout">
            <a:avLst>
              <a:gd name="adj1" fmla="val 75842"/>
              <a:gd name="adj2" fmla="val 36824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200" dirty="0" smtClean="0">
                <a:solidFill>
                  <a:srgbClr val="000000"/>
                </a:solidFill>
                <a:latin typeface="BNPP Sans Extra Bold" pitchFamily="50" charset="0"/>
              </a:rPr>
              <a:t>Type</a:t>
            </a:r>
            <a:endParaRPr lang="fr-FR" sz="120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39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55752" cy="915566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400" dirty="0" smtClean="0">
                <a:solidFill>
                  <a:srgbClr val="FFFFFF"/>
                </a:solidFill>
                <a:latin typeface="BNPP Sans Extra Bold" pitchFamily="50" charset="0"/>
              </a:rPr>
              <a:t>Mapping</a:t>
            </a:r>
            <a:endParaRPr lang="fr-FR" sz="1400" dirty="0" smtClean="0">
              <a:solidFill>
                <a:srgbClr val="FFFFFF"/>
              </a:solidFill>
              <a:latin typeface="BNPP Sans Extra Bold" pitchFamily="50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104" y="931600"/>
            <a:ext cx="5140896" cy="42119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23528" y="1034430"/>
            <a:ext cx="244827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2000" dirty="0" smtClean="0">
                <a:solidFill>
                  <a:srgbClr val="00975F"/>
                </a:solidFill>
                <a:latin typeface="BNPP Type" pitchFamily="50" charset="0"/>
              </a:rPr>
              <a:t>Lire le </a:t>
            </a:r>
            <a:r>
              <a:rPr lang="fr-FR" sz="2000" dirty="0" err="1" smtClean="0">
                <a:solidFill>
                  <a:srgbClr val="00975F"/>
                </a:solidFill>
                <a:latin typeface="BNPP Type" pitchFamily="50" charset="0"/>
              </a:rPr>
              <a:t>mapping</a:t>
            </a:r>
            <a:r>
              <a:rPr lang="fr-FR" sz="2000" dirty="0" smtClean="0">
                <a:solidFill>
                  <a:srgbClr val="00975F"/>
                </a:solidFill>
                <a:latin typeface="BNPP Type" pitchFamily="50" charset="0"/>
              </a:rPr>
              <a:t>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23528" y="1538486"/>
            <a:ext cx="244827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2000" dirty="0">
                <a:solidFill>
                  <a:srgbClr val="E8527C"/>
                </a:solidFill>
                <a:latin typeface="BNPP Type" pitchFamily="50" charset="0"/>
              </a:rPr>
              <a:t>GET</a:t>
            </a:r>
            <a:r>
              <a:rPr lang="fr-FR" sz="2000" dirty="0">
                <a:solidFill>
                  <a:srgbClr val="00975F"/>
                </a:solidFill>
                <a:latin typeface="BNPP Type" pitchFamily="50" charset="0"/>
              </a:rPr>
              <a:t> </a:t>
            </a:r>
            <a:r>
              <a:rPr lang="fr-FR" sz="2000" dirty="0">
                <a:solidFill>
                  <a:srgbClr val="000000"/>
                </a:solidFill>
                <a:latin typeface="BNPP Type" pitchFamily="50" charset="0"/>
              </a:rPr>
              <a:t>/</a:t>
            </a:r>
            <a:r>
              <a:rPr lang="fr-FR" sz="2000" dirty="0" err="1">
                <a:solidFill>
                  <a:srgbClr val="000000"/>
                </a:solidFill>
                <a:latin typeface="BNPP Type" pitchFamily="50" charset="0"/>
              </a:rPr>
              <a:t>cvs</a:t>
            </a:r>
            <a:r>
              <a:rPr lang="fr-FR" sz="2000" dirty="0">
                <a:solidFill>
                  <a:srgbClr val="000000"/>
                </a:solidFill>
                <a:latin typeface="BNPP Type" pitchFamily="50" charset="0"/>
              </a:rPr>
              <a:t>/_</a:t>
            </a:r>
            <a:r>
              <a:rPr lang="fr-FR" sz="2000" dirty="0" err="1">
                <a:solidFill>
                  <a:srgbClr val="000000"/>
                </a:solidFill>
                <a:latin typeface="BNPP Type" pitchFamily="50" charset="0"/>
              </a:rPr>
              <a:t>mapping</a:t>
            </a:r>
            <a:endParaRPr lang="fr-FR" sz="2000" dirty="0" smtClean="0">
              <a:solidFill>
                <a:srgbClr val="000000"/>
              </a:solidFill>
              <a:latin typeface="BNPP Type" pitchFamily="50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0404" y="3219822"/>
            <a:ext cx="3384376" cy="432048"/>
          </a:xfrm>
          <a:prstGeom prst="wedgeRectCallout">
            <a:avLst>
              <a:gd name="adj1" fmla="val 92644"/>
              <a:gd name="adj2" fmla="val -189501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200" dirty="0" smtClean="0">
                <a:solidFill>
                  <a:srgbClr val="000000"/>
                </a:solidFill>
                <a:latin typeface="BNPP Sans Extra Bold" pitchFamily="50" charset="0"/>
              </a:rPr>
              <a:t>Le type </a:t>
            </a:r>
            <a:r>
              <a:rPr lang="fr-FR" sz="1200" dirty="0" err="1" smtClean="0">
                <a:solidFill>
                  <a:srgbClr val="000000"/>
                </a:solidFill>
                <a:latin typeface="BNPP Sans Extra Bold" pitchFamily="50" charset="0"/>
              </a:rPr>
              <a:t>text</a:t>
            </a:r>
            <a:r>
              <a:rPr lang="fr-FR" sz="1200" dirty="0" smtClean="0">
                <a:solidFill>
                  <a:srgbClr val="000000"/>
                </a:solidFill>
                <a:latin typeface="BNPP Sans Extra Bold" pitchFamily="50" charset="0"/>
              </a:rPr>
              <a:t> , </a:t>
            </a:r>
            <a:r>
              <a:rPr lang="fr-FR" sz="1200" smtClean="0">
                <a:solidFill>
                  <a:srgbClr val="000000"/>
                </a:solidFill>
                <a:latin typeface="BNPP Sans Extra Bold" pitchFamily="50" charset="0"/>
              </a:rPr>
              <a:t>number, </a:t>
            </a:r>
            <a:r>
              <a:rPr lang="fr-FR" sz="1200" dirty="0" smtClean="0">
                <a:solidFill>
                  <a:srgbClr val="000000"/>
                </a:solidFill>
                <a:latin typeface="BNPP Sans Extra Bold" pitchFamily="50" charset="0"/>
              </a:rPr>
              <a:t>range, date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3528" y="1923678"/>
            <a:ext cx="3384376" cy="432048"/>
          </a:xfrm>
          <a:prstGeom prst="wedgeRectCallout">
            <a:avLst>
              <a:gd name="adj1" fmla="val 91743"/>
              <a:gd name="adj2" fmla="val -4313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200" dirty="0" smtClean="0">
                <a:solidFill>
                  <a:srgbClr val="000000"/>
                </a:solidFill>
                <a:latin typeface="BNPP Sans Extra Bold" pitchFamily="50" charset="0"/>
              </a:rPr>
              <a:t>Analyseur spécifique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3048" y="4155926"/>
            <a:ext cx="3384376" cy="432048"/>
          </a:xfrm>
          <a:prstGeom prst="wedgeRectCallout">
            <a:avLst>
              <a:gd name="adj1" fmla="val 91743"/>
              <a:gd name="adj2" fmla="val -76624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200" dirty="0" smtClean="0">
                <a:solidFill>
                  <a:srgbClr val="000000"/>
                </a:solidFill>
                <a:latin typeface="BNPP Sans Extra Bold" pitchFamily="50" charset="0"/>
              </a:rPr>
              <a:t>Analyseur par défaut : standard</a:t>
            </a:r>
          </a:p>
        </p:txBody>
      </p:sp>
    </p:spTree>
    <p:extLst>
      <p:ext uri="{BB962C8B-B14F-4D97-AF65-F5344CB8AC3E}">
        <p14:creationId xmlns:p14="http://schemas.microsoft.com/office/powerpoint/2010/main" val="73891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55752" cy="915566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400" dirty="0" smtClean="0">
                <a:solidFill>
                  <a:srgbClr val="FFFFFF"/>
                </a:solidFill>
                <a:latin typeface="BNPP Sans Extra Bold" pitchFamily="50" charset="0"/>
              </a:rPr>
              <a:t>Indexer un document</a:t>
            </a:r>
            <a:endParaRPr lang="fr-FR" sz="1400" dirty="0" smtClean="0">
              <a:solidFill>
                <a:srgbClr val="FFFFFF"/>
              </a:solidFill>
              <a:latin typeface="BNPP Sans Extra Bold" pitchFamily="50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2355726"/>
            <a:ext cx="9144000" cy="2862322"/>
          </a:xfrm>
          <a:prstGeom prst="rect">
            <a:avLst/>
          </a:prstGeom>
          <a:ln w="22225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PUT</a:t>
            </a:r>
            <a:r>
              <a:rPr lang="fr-FR" dirty="0">
                <a:solidFill>
                  <a:srgbClr val="000000"/>
                </a:solidFill>
              </a:rPr>
              <a:t> /</a:t>
            </a:r>
            <a:r>
              <a:rPr lang="fr-FR" dirty="0" err="1">
                <a:solidFill>
                  <a:srgbClr val="000000"/>
                </a:solidFill>
              </a:rPr>
              <a:t>cvs</a:t>
            </a:r>
            <a:r>
              <a:rPr lang="fr-FR" dirty="0">
                <a:solidFill>
                  <a:srgbClr val="000000"/>
                </a:solidFill>
              </a:rPr>
              <a:t>/</a:t>
            </a:r>
            <a:r>
              <a:rPr lang="fr-FR" dirty="0" err="1">
                <a:solidFill>
                  <a:srgbClr val="000000"/>
                </a:solidFill>
              </a:rPr>
              <a:t>cv_simple</a:t>
            </a:r>
            <a:r>
              <a:rPr lang="fr-FR" dirty="0">
                <a:solidFill>
                  <a:srgbClr val="000000"/>
                </a:solidFill>
              </a:rPr>
              <a:t>/2?pretty</a:t>
            </a:r>
          </a:p>
          <a:p>
            <a:r>
              <a:rPr lang="fr-FR" dirty="0">
                <a:solidFill>
                  <a:srgbClr val="000000"/>
                </a:solidFill>
              </a:rPr>
              <a:t>{</a:t>
            </a:r>
          </a:p>
          <a:p>
            <a:r>
              <a:rPr lang="fr-FR" dirty="0">
                <a:solidFill>
                  <a:srgbClr val="000000"/>
                </a:solidFill>
              </a:rPr>
              <a:t>  "</a:t>
            </a:r>
            <a:r>
              <a:rPr lang="fr-FR" dirty="0">
                <a:solidFill>
                  <a:srgbClr val="00975F"/>
                </a:solidFill>
              </a:rPr>
              <a:t>nom</a:t>
            </a:r>
            <a:r>
              <a:rPr lang="fr-FR" dirty="0">
                <a:solidFill>
                  <a:srgbClr val="000000"/>
                </a:solidFill>
              </a:rPr>
              <a:t>": "PARKER",</a:t>
            </a:r>
          </a:p>
          <a:p>
            <a:r>
              <a:rPr lang="fr-FR" dirty="0">
                <a:solidFill>
                  <a:srgbClr val="000000"/>
                </a:solidFill>
              </a:rPr>
              <a:t>  "</a:t>
            </a:r>
            <a:r>
              <a:rPr lang="fr-FR" dirty="0">
                <a:solidFill>
                  <a:srgbClr val="00975F"/>
                </a:solidFill>
              </a:rPr>
              <a:t>prenom</a:t>
            </a:r>
            <a:r>
              <a:rPr lang="fr-FR" dirty="0">
                <a:solidFill>
                  <a:srgbClr val="000000"/>
                </a:solidFill>
              </a:rPr>
              <a:t>" : "Peter",</a:t>
            </a:r>
          </a:p>
          <a:p>
            <a:r>
              <a:rPr lang="fr-FR" dirty="0">
                <a:solidFill>
                  <a:srgbClr val="000000"/>
                </a:solidFill>
              </a:rPr>
              <a:t>  "</a:t>
            </a:r>
            <a:r>
              <a:rPr lang="fr-FR" dirty="0">
                <a:solidFill>
                  <a:srgbClr val="00975F"/>
                </a:solidFill>
              </a:rPr>
              <a:t>titre</a:t>
            </a:r>
            <a:r>
              <a:rPr lang="fr-FR" dirty="0">
                <a:solidFill>
                  <a:srgbClr val="000000"/>
                </a:solidFill>
              </a:rPr>
              <a:t>" : "</a:t>
            </a:r>
            <a:r>
              <a:rPr lang="fr-FR" dirty="0" err="1">
                <a:solidFill>
                  <a:srgbClr val="000000"/>
                </a:solidFill>
              </a:rPr>
              <a:t>Developpeur</a:t>
            </a:r>
            <a:r>
              <a:rPr lang="fr-FR" dirty="0">
                <a:solidFill>
                  <a:srgbClr val="000000"/>
                </a:solidFill>
              </a:rPr>
              <a:t>  JAVA/JEE   et Escalade ",</a:t>
            </a:r>
          </a:p>
          <a:p>
            <a:r>
              <a:rPr lang="fr-FR" dirty="0">
                <a:solidFill>
                  <a:srgbClr val="000000"/>
                </a:solidFill>
              </a:rPr>
              <a:t>  "</a:t>
            </a:r>
            <a:r>
              <a:rPr lang="fr-FR" dirty="0">
                <a:solidFill>
                  <a:srgbClr val="00975F"/>
                </a:solidFill>
              </a:rPr>
              <a:t>description</a:t>
            </a:r>
            <a:r>
              <a:rPr lang="fr-FR" dirty="0">
                <a:solidFill>
                  <a:srgbClr val="000000"/>
                </a:solidFill>
              </a:rPr>
              <a:t>" : "Les journées, j'écris de supers applications de gestion en mode DDD essentiellement</a:t>
            </a:r>
            <a:r>
              <a:rPr lang="fr-FR" dirty="0" smtClean="0">
                <a:solidFill>
                  <a:srgbClr val="000000"/>
                </a:solidFill>
              </a:rPr>
              <a:t>, avec </a:t>
            </a:r>
            <a:r>
              <a:rPr lang="fr-FR" dirty="0">
                <a:solidFill>
                  <a:srgbClr val="000000"/>
                </a:solidFill>
              </a:rPr>
              <a:t>des tes unitaires et des tests d'intégration en mode BDD.\n\</a:t>
            </a:r>
            <a:r>
              <a:rPr lang="fr-FR" dirty="0" err="1">
                <a:solidFill>
                  <a:srgbClr val="000000"/>
                </a:solidFill>
              </a:rPr>
              <a:t>rLes</a:t>
            </a:r>
            <a:r>
              <a:rPr lang="fr-FR" dirty="0">
                <a:solidFill>
                  <a:srgbClr val="000000"/>
                </a:solidFill>
              </a:rPr>
              <a:t> soirs je revêt mon costume d' araignée et je coure sauver des vies en escaladant les immeubles de Manhattan."</a:t>
            </a:r>
          </a:p>
          <a:p>
            <a:r>
              <a:rPr lang="fr-FR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1299828" y="1019690"/>
            <a:ext cx="967916" cy="388776"/>
          </a:xfrm>
          <a:prstGeom prst="wedgeRectCallout">
            <a:avLst>
              <a:gd name="adj1" fmla="val -20072"/>
              <a:gd name="adj2" fmla="val 284658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200" dirty="0" smtClean="0">
                <a:solidFill>
                  <a:srgbClr val="000000"/>
                </a:solidFill>
                <a:latin typeface="BNPP Sans Extra Bold" pitchFamily="50" charset="0"/>
              </a:rPr>
              <a:t>type</a:t>
            </a:r>
          </a:p>
        </p:txBody>
      </p:sp>
      <p:sp>
        <p:nvSpPr>
          <p:cNvPr id="9" name="Rectangle 8"/>
          <p:cNvSpPr/>
          <p:nvPr/>
        </p:nvSpPr>
        <p:spPr>
          <a:xfrm>
            <a:off x="107504" y="1019690"/>
            <a:ext cx="1008112" cy="388776"/>
          </a:xfrm>
          <a:prstGeom prst="wedgeRectCallout">
            <a:avLst>
              <a:gd name="adj1" fmla="val 32590"/>
              <a:gd name="adj2" fmla="val 249985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200" dirty="0" smtClean="0">
                <a:solidFill>
                  <a:srgbClr val="000000"/>
                </a:solidFill>
                <a:latin typeface="BNPP Sans Extra Bold" pitchFamily="50" charset="0"/>
              </a:rPr>
              <a:t>Index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83768" y="1019690"/>
            <a:ext cx="2016224" cy="388776"/>
          </a:xfrm>
          <a:prstGeom prst="wedgeRectCallout">
            <a:avLst>
              <a:gd name="adj1" fmla="val -59314"/>
              <a:gd name="adj2" fmla="val 298378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200" dirty="0" smtClean="0">
                <a:solidFill>
                  <a:srgbClr val="000000"/>
                </a:solidFill>
                <a:latin typeface="BNPP Sans Extra Bold" pitchFamily="50" charset="0"/>
              </a:rPr>
              <a:t>Id (peut être généré auto)</a:t>
            </a:r>
          </a:p>
        </p:txBody>
      </p:sp>
      <p:sp>
        <p:nvSpPr>
          <p:cNvPr id="3" name="Rectangle 2"/>
          <p:cNvSpPr/>
          <p:nvPr/>
        </p:nvSpPr>
        <p:spPr>
          <a:xfrm>
            <a:off x="4427984" y="4803998"/>
            <a:ext cx="4464496" cy="28803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400" dirty="0" smtClean="0">
                <a:solidFill>
                  <a:schemeClr val="bg1"/>
                </a:solidFill>
                <a:latin typeface="BNPP Type" pitchFamily="50" charset="0"/>
              </a:rPr>
              <a:t>Lien vers le document : url : /archive/</a:t>
            </a:r>
            <a:r>
              <a:rPr lang="fr-FR" sz="1400" dirty="0" err="1" smtClean="0">
                <a:solidFill>
                  <a:schemeClr val="bg1"/>
                </a:solidFill>
                <a:latin typeface="BNPP Type" pitchFamily="50" charset="0"/>
              </a:rPr>
              <a:t>cvs</a:t>
            </a:r>
            <a:r>
              <a:rPr lang="fr-FR" sz="1400" dirty="0" smtClean="0">
                <a:solidFill>
                  <a:schemeClr val="bg1"/>
                </a:solidFill>
                <a:latin typeface="BNPP Type" pitchFamily="50" charset="0"/>
              </a:rPr>
              <a:t>/parker</a:t>
            </a:r>
            <a:r>
              <a:rPr lang="fr-FR" sz="1400" dirty="0" smtClean="0">
                <a:solidFill>
                  <a:schemeClr val="bg1"/>
                </a:solidFill>
                <a:latin typeface="BNPP Type" pitchFamily="50" charset="0"/>
              </a:rPr>
              <a:t>.pdf</a:t>
            </a:r>
            <a:endParaRPr lang="fr-FR" sz="1400" dirty="0" smtClean="0">
              <a:solidFill>
                <a:schemeClr val="bg1"/>
              </a:solidFill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72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55752" cy="915566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400" dirty="0" smtClean="0">
                <a:solidFill>
                  <a:srgbClr val="FFFFFF"/>
                </a:solidFill>
                <a:latin typeface="BNPP Sans Extra Bold" pitchFamily="50" charset="0"/>
              </a:rPr>
              <a:t>Indexer un document</a:t>
            </a:r>
            <a:endParaRPr lang="fr-FR" sz="1400" dirty="0" smtClean="0">
              <a:solidFill>
                <a:srgbClr val="FFFFFF"/>
              </a:solidFill>
              <a:latin typeface="BNPP Sans Extra Bold" pitchFamily="50" charset="0"/>
            </a:endParaRPr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611560" y="1419622"/>
            <a:ext cx="7920880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Même quand, le </a:t>
            </a:r>
            <a:r>
              <a:rPr lang="fr-FR" sz="2400" dirty="0" err="1" smtClean="0">
                <a:latin typeface="BNPP Type" pitchFamily="50" charset="0"/>
              </a:rPr>
              <a:t>mapping</a:t>
            </a:r>
            <a:r>
              <a:rPr lang="fr-FR" sz="2400" dirty="0" smtClean="0">
                <a:latin typeface="BNPP Type" pitchFamily="50" charset="0"/>
              </a:rPr>
              <a:t> n’est pas définit, ElasticSearch le déduit de l’indexation des documents</a:t>
            </a:r>
            <a:endParaRPr lang="fr-FR" sz="2400" dirty="0">
              <a:latin typeface="BNPP Type" pitchFamily="50" charset="0"/>
            </a:endParaRPr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611560" y="3075806"/>
            <a:ext cx="7920880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000" dirty="0" smtClean="0">
                <a:latin typeface="BNPP Type" pitchFamily="50" charset="0"/>
              </a:rPr>
              <a:t>Peut être dangereux, il est conseillé de définir son </a:t>
            </a:r>
            <a:r>
              <a:rPr lang="fr-FR" sz="2000" dirty="0" err="1" smtClean="0">
                <a:latin typeface="BNPP Type" pitchFamily="50" charset="0"/>
              </a:rPr>
              <a:t>mapping</a:t>
            </a:r>
            <a:r>
              <a:rPr lang="fr-FR" sz="2000" dirty="0" smtClean="0">
                <a:latin typeface="BNPP Type" pitchFamily="50" charset="0"/>
              </a:rPr>
              <a:t>.</a:t>
            </a:r>
            <a:endParaRPr lang="fr-FR" sz="2000" dirty="0">
              <a:latin typeface="BNPP Type" pitchFamily="50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129408"/>
            <a:ext cx="360040" cy="340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485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"/>
          <p:cNvSpPr txBox="1">
            <a:spLocks/>
          </p:cNvSpPr>
          <p:nvPr/>
        </p:nvSpPr>
        <p:spPr>
          <a:xfrm>
            <a:off x="2479267" y="339502"/>
            <a:ext cx="4185465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ElasticSearch, </a:t>
            </a:r>
            <a:r>
              <a:rPr lang="fr-FR" sz="2400" dirty="0">
                <a:latin typeface="BNPP Type" pitchFamily="50" charset="0"/>
              </a:rPr>
              <a:t>d</a:t>
            </a:r>
            <a:r>
              <a:rPr lang="fr-FR" sz="2400" dirty="0" smtClean="0">
                <a:latin typeface="BNPP Type" pitchFamily="50" charset="0"/>
              </a:rPr>
              <a:t>eux moteurs :</a:t>
            </a:r>
            <a:endParaRPr lang="fr-FR" sz="2400" dirty="0">
              <a:latin typeface="BNPP Type" pitchFamily="50" charset="0"/>
            </a:endParaRPr>
          </a:p>
        </p:txBody>
      </p:sp>
      <p:sp>
        <p:nvSpPr>
          <p:cNvPr id="3" name="Espace réservé du contenu 1"/>
          <p:cNvSpPr txBox="1">
            <a:spLocks/>
          </p:cNvSpPr>
          <p:nvPr/>
        </p:nvSpPr>
        <p:spPr>
          <a:xfrm>
            <a:off x="2150730" y="1707654"/>
            <a:ext cx="5013557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>
                <a:latin typeface="BNPP Type" pitchFamily="50" charset="0"/>
              </a:rPr>
              <a:t>Un moteur d’indexation (écriture) </a:t>
            </a:r>
          </a:p>
        </p:txBody>
      </p:sp>
      <p:sp>
        <p:nvSpPr>
          <p:cNvPr id="4" name="Espace réservé du contenu 1"/>
          <p:cNvSpPr txBox="1">
            <a:spLocks/>
          </p:cNvSpPr>
          <p:nvPr/>
        </p:nvSpPr>
        <p:spPr>
          <a:xfrm>
            <a:off x="2150731" y="2859782"/>
            <a:ext cx="484253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b="1" dirty="0" smtClean="0">
                <a:solidFill>
                  <a:srgbClr val="00975F"/>
                </a:solidFill>
                <a:latin typeface="BNPP Type" pitchFamily="50" charset="0"/>
              </a:rPr>
              <a:t>Un moteur de recherche (lecture) </a:t>
            </a:r>
            <a:endParaRPr lang="fr-FR" sz="2400" b="1" dirty="0">
              <a:solidFill>
                <a:srgbClr val="00975F"/>
              </a:solidFill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7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 txBox="1">
            <a:spLocks/>
          </p:cNvSpPr>
          <p:nvPr/>
        </p:nvSpPr>
        <p:spPr>
          <a:xfrm>
            <a:off x="2150731" y="2283718"/>
            <a:ext cx="484253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Un moteur de lecture </a:t>
            </a:r>
            <a:endParaRPr lang="fr-FR" sz="2400" dirty="0"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5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496" y="1681520"/>
            <a:ext cx="33123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BNPP Sans" pitchFamily="50" charset="0"/>
              </a:rPr>
              <a:t>GET</a:t>
            </a:r>
            <a:r>
              <a:rPr lang="en-US" dirty="0">
                <a:latin typeface="BNPP Sans" pitchFamily="50" charset="0"/>
              </a:rPr>
              <a:t> /</a:t>
            </a:r>
            <a:r>
              <a:rPr lang="en-US" dirty="0" err="1">
                <a:solidFill>
                  <a:srgbClr val="000000"/>
                </a:solidFill>
                <a:latin typeface="BNPP Sans" pitchFamily="50" charset="0"/>
              </a:rPr>
              <a:t>cvs</a:t>
            </a:r>
            <a:r>
              <a:rPr lang="en-US" dirty="0">
                <a:solidFill>
                  <a:srgbClr val="000000"/>
                </a:solidFill>
                <a:latin typeface="BNPP Sans" pitchFamily="50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latin typeface="BNPP Sans" pitchFamily="50" charset="0"/>
              </a:rPr>
              <a:t>cv_simple</a:t>
            </a:r>
            <a:r>
              <a:rPr lang="en-US" dirty="0">
                <a:solidFill>
                  <a:srgbClr val="000000"/>
                </a:solidFill>
                <a:latin typeface="BNPP Sans" pitchFamily="50" charset="0"/>
              </a:rPr>
              <a:t>/_search</a:t>
            </a:r>
          </a:p>
          <a:p>
            <a:r>
              <a:rPr lang="en-US" dirty="0">
                <a:solidFill>
                  <a:srgbClr val="000000"/>
                </a:solidFill>
                <a:latin typeface="BNPP Sans" pitchFamily="50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BNPP Sans" pitchFamily="50" charset="0"/>
              </a:rPr>
              <a:t>  "query": {</a:t>
            </a:r>
          </a:p>
          <a:p>
            <a:r>
              <a:rPr lang="en-US" dirty="0">
                <a:solidFill>
                  <a:srgbClr val="000000"/>
                </a:solidFill>
                <a:latin typeface="BNPP Sans" pitchFamily="50" charset="0"/>
              </a:rPr>
              <a:t>    "</a:t>
            </a:r>
            <a:r>
              <a:rPr lang="en-US" dirty="0" err="1">
                <a:solidFill>
                  <a:srgbClr val="000000"/>
                </a:solidFill>
                <a:latin typeface="BNPP Sans" pitchFamily="50" charset="0"/>
              </a:rPr>
              <a:t>match_all</a:t>
            </a:r>
            <a:r>
              <a:rPr lang="en-US" dirty="0">
                <a:solidFill>
                  <a:srgbClr val="000000"/>
                </a:solidFill>
                <a:latin typeface="BNPP Sans" pitchFamily="50" charset="0"/>
              </a:rPr>
              <a:t>": {}</a:t>
            </a:r>
          </a:p>
          <a:p>
            <a:r>
              <a:rPr lang="en-US" dirty="0">
                <a:solidFill>
                  <a:srgbClr val="000000"/>
                </a:solidFill>
                <a:latin typeface="BNPP Sans" pitchFamily="50" charset="0"/>
              </a:rPr>
              <a:t>  }</a:t>
            </a:r>
          </a:p>
          <a:p>
            <a:r>
              <a:rPr lang="en-US" dirty="0">
                <a:solidFill>
                  <a:srgbClr val="000000"/>
                </a:solidFill>
                <a:latin typeface="BNPP Sans" pitchFamily="50" charset="0"/>
              </a:rPr>
              <a:t>}</a:t>
            </a:r>
            <a:endParaRPr lang="fr-FR" dirty="0">
              <a:solidFill>
                <a:srgbClr val="000000"/>
              </a:solidFill>
              <a:latin typeface="BNPP Sans" pitchFamily="50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915566"/>
            <a:ext cx="5989280" cy="4227934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9155752" cy="915566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400" dirty="0" smtClean="0">
                <a:solidFill>
                  <a:srgbClr val="FFFFFF"/>
                </a:solidFill>
                <a:latin typeface="BNPP Sans Extra Bold" pitchFamily="50" charset="0"/>
              </a:rPr>
              <a:t>Chercher</a:t>
            </a:r>
            <a:endParaRPr lang="fr-FR" sz="1400" dirty="0" smtClean="0">
              <a:solidFill>
                <a:srgbClr val="FFFFFF"/>
              </a:solidFill>
              <a:latin typeface="BNPP Sans Extra Bold" pitchFamily="50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26172" y="1034430"/>
            <a:ext cx="244827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2000" dirty="0" smtClean="0">
                <a:solidFill>
                  <a:srgbClr val="00975F"/>
                </a:solidFill>
                <a:latin typeface="BNPP Type" pitchFamily="50" charset="0"/>
              </a:rPr>
              <a:t>Chercher tous les docs</a:t>
            </a:r>
          </a:p>
        </p:txBody>
      </p:sp>
      <p:sp>
        <p:nvSpPr>
          <p:cNvPr id="7" name="Rectangle 6"/>
          <p:cNvSpPr/>
          <p:nvPr/>
        </p:nvSpPr>
        <p:spPr>
          <a:xfrm>
            <a:off x="6228184" y="1482373"/>
            <a:ext cx="2577108" cy="388776"/>
          </a:xfrm>
          <a:prstGeom prst="wedgeRectCallout">
            <a:avLst>
              <a:gd name="adj1" fmla="val -124539"/>
              <a:gd name="adj2" fmla="val 202946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200" dirty="0" smtClean="0">
                <a:solidFill>
                  <a:srgbClr val="000000"/>
                </a:solidFill>
                <a:latin typeface="BNPP Sans Extra Bold" pitchFamily="50" charset="0"/>
              </a:rPr>
              <a:t>Nombre total trouvé</a:t>
            </a:r>
          </a:p>
        </p:txBody>
      </p:sp>
      <p:sp>
        <p:nvSpPr>
          <p:cNvPr id="8" name="Rectangle 7"/>
          <p:cNvSpPr/>
          <p:nvPr/>
        </p:nvSpPr>
        <p:spPr>
          <a:xfrm>
            <a:off x="6171356" y="2471006"/>
            <a:ext cx="2577108" cy="388776"/>
          </a:xfrm>
          <a:prstGeom prst="wedgeRectCallout">
            <a:avLst>
              <a:gd name="adj1" fmla="val -114190"/>
              <a:gd name="adj2" fmla="val 202946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200" dirty="0" smtClean="0">
                <a:solidFill>
                  <a:srgbClr val="000000"/>
                </a:solidFill>
                <a:latin typeface="BNPP Sans Extra Bold" pitchFamily="50" charset="0"/>
              </a:rPr>
              <a:t>Score (</a:t>
            </a:r>
            <a:r>
              <a:rPr lang="fr-FR" sz="1200" dirty="0" smtClean="0">
                <a:solidFill>
                  <a:srgbClr val="000000"/>
                </a:solidFill>
                <a:latin typeface="BNPP Sans Extra Bold" pitchFamily="50" charset="0"/>
              </a:rPr>
              <a:t>pertinence) TDF-IF</a:t>
            </a:r>
            <a:endParaRPr lang="fr-FR" sz="120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28184" y="987574"/>
            <a:ext cx="2577108" cy="388776"/>
          </a:xfrm>
          <a:prstGeom prst="wedgeRectCallout">
            <a:avLst>
              <a:gd name="adj1" fmla="val -134888"/>
              <a:gd name="adj2" fmla="val -18534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200" dirty="0" smtClean="0">
                <a:solidFill>
                  <a:srgbClr val="000000"/>
                </a:solidFill>
                <a:latin typeface="BNPP Sans Extra Bold" pitchFamily="50" charset="0"/>
              </a:rPr>
              <a:t>Durée de la requête (ms)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26172" y="4058766"/>
            <a:ext cx="244827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2000" dirty="0" smtClean="0">
                <a:solidFill>
                  <a:srgbClr val="00975F"/>
                </a:solidFill>
                <a:latin typeface="BNPP Type" pitchFamily="50" charset="0"/>
              </a:rPr>
              <a:t>Par défaut les dix premiers</a:t>
            </a:r>
          </a:p>
        </p:txBody>
      </p:sp>
    </p:spTree>
    <p:extLst>
      <p:ext uri="{BB962C8B-B14F-4D97-AF65-F5344CB8AC3E}">
        <p14:creationId xmlns:p14="http://schemas.microsoft.com/office/powerpoint/2010/main" val="259697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496" y="1055514"/>
            <a:ext cx="2160240" cy="1569660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BNPP Sans" pitchFamily="50" charset="0"/>
              </a:rPr>
              <a:t>GET </a:t>
            </a:r>
            <a:r>
              <a:rPr lang="en-US" sz="1200" dirty="0">
                <a:solidFill>
                  <a:srgbClr val="000000"/>
                </a:solidFill>
                <a:latin typeface="BNPP Sans" pitchFamily="50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BNPP Sans" pitchFamily="50" charset="0"/>
              </a:rPr>
              <a:t>cvs</a:t>
            </a:r>
            <a:r>
              <a:rPr lang="en-US" sz="1200" dirty="0">
                <a:solidFill>
                  <a:srgbClr val="000000"/>
                </a:solidFill>
                <a:latin typeface="BNPP Sans" pitchFamily="50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BNPP Sans" pitchFamily="50" charset="0"/>
              </a:rPr>
              <a:t>cv_simple</a:t>
            </a:r>
            <a:r>
              <a:rPr lang="en-US" sz="1200" dirty="0">
                <a:solidFill>
                  <a:srgbClr val="000000"/>
                </a:solidFill>
                <a:latin typeface="BNPP Sans" pitchFamily="50" charset="0"/>
              </a:rPr>
              <a:t>/_search</a:t>
            </a:r>
          </a:p>
          <a:p>
            <a:r>
              <a:rPr lang="en-US" sz="1200" dirty="0">
                <a:solidFill>
                  <a:srgbClr val="000000"/>
                </a:solidFill>
                <a:latin typeface="BNPP Sans" pitchFamily="50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BNPP Sans" pitchFamily="50" charset="0"/>
              </a:rPr>
              <a:t>  "query": {</a:t>
            </a:r>
          </a:p>
          <a:p>
            <a:r>
              <a:rPr lang="en-US" sz="1200" dirty="0">
                <a:solidFill>
                  <a:srgbClr val="000000"/>
                </a:solidFill>
                <a:latin typeface="BNPP Sans" pitchFamily="50" charset="0"/>
              </a:rPr>
              <a:t>    "match": {</a:t>
            </a:r>
          </a:p>
          <a:p>
            <a:r>
              <a:rPr lang="en-US" sz="1200" dirty="0">
                <a:solidFill>
                  <a:srgbClr val="000000"/>
                </a:solidFill>
                <a:latin typeface="BNPP Sans" pitchFamily="50" charset="0"/>
              </a:rPr>
              <a:t>      "nom": </a:t>
            </a:r>
            <a:r>
              <a:rPr lang="en-US" sz="1200" dirty="0" smtClean="0">
                <a:solidFill>
                  <a:srgbClr val="000000"/>
                </a:solidFill>
                <a:latin typeface="BNPP Sans" pitchFamily="50" charset="0"/>
              </a:rPr>
              <a:t>“</a:t>
            </a:r>
            <a:r>
              <a:rPr lang="en-US" sz="1200" dirty="0" err="1" smtClean="0">
                <a:solidFill>
                  <a:srgbClr val="000000"/>
                </a:solidFill>
                <a:latin typeface="BNPP Sans" pitchFamily="50" charset="0"/>
              </a:rPr>
              <a:t>Développeur</a:t>
            </a:r>
            <a:r>
              <a:rPr lang="en-US" sz="1200" dirty="0" smtClean="0">
                <a:solidFill>
                  <a:srgbClr val="000000"/>
                </a:solidFill>
                <a:latin typeface="BNPP Sans" pitchFamily="50" charset="0"/>
              </a:rPr>
              <a:t>"</a:t>
            </a:r>
            <a:endParaRPr lang="en-US" sz="1200" dirty="0">
              <a:solidFill>
                <a:srgbClr val="000000"/>
              </a:solidFill>
              <a:latin typeface="BNPP Sans" pitchFamily="50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BNPP Sans" pitchFamily="50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BNPP Sans" pitchFamily="50" charset="0"/>
              </a:rPr>
              <a:t>  },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BNPP Sans" pitchFamily="50" charset="0"/>
              </a:rPr>
              <a:t>}</a:t>
            </a:r>
            <a:endParaRPr lang="fr-FR" sz="12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55752" cy="915566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400" dirty="0" smtClean="0">
                <a:solidFill>
                  <a:srgbClr val="FFFFFF"/>
                </a:solidFill>
                <a:latin typeface="BNPP Sans Extra Bold" pitchFamily="50" charset="0"/>
              </a:rPr>
              <a:t>Principe de la recherche</a:t>
            </a:r>
            <a:endParaRPr lang="fr-FR" sz="1400" dirty="0" smtClean="0">
              <a:solidFill>
                <a:srgbClr val="FFFFFF"/>
              </a:solidFill>
              <a:latin typeface="BNPP Sans Extra Bold" pitchFamily="50" charset="0"/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2264892" y="1491630"/>
            <a:ext cx="720080" cy="432048"/>
            <a:chOff x="2264892" y="1491630"/>
            <a:chExt cx="720080" cy="432048"/>
          </a:xfrm>
        </p:grpSpPr>
        <p:sp>
          <p:nvSpPr>
            <p:cNvPr id="11" name="Flèche droite 10"/>
            <p:cNvSpPr/>
            <p:nvPr/>
          </p:nvSpPr>
          <p:spPr>
            <a:xfrm>
              <a:off x="2264892" y="1705620"/>
              <a:ext cx="648072" cy="218058"/>
            </a:xfrm>
            <a:prstGeom prst="rightArrow">
              <a:avLst/>
            </a:prstGeom>
            <a:solidFill>
              <a:srgbClr val="000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2336900" y="1491630"/>
              <a:ext cx="648072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 smtClean="0">
                  <a:solidFill>
                    <a:srgbClr val="00975F"/>
                  </a:solidFill>
                  <a:latin typeface="BNPP Sans Condensed ExtraBold" pitchFamily="50" charset="0"/>
                </a:rPr>
                <a:t>Analyse</a:t>
              </a:r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5580112" y="987574"/>
            <a:ext cx="3482056" cy="1693240"/>
            <a:chOff x="5580112" y="1022526"/>
            <a:chExt cx="3482056" cy="169324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368152"/>
              <a:ext cx="942477" cy="1347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1978" y="1368152"/>
              <a:ext cx="1210190" cy="1275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1022526"/>
              <a:ext cx="1348727" cy="1332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51" name="Tableau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761494"/>
              </p:ext>
            </p:extLst>
          </p:nvPr>
        </p:nvGraphicFramePr>
        <p:xfrm>
          <a:off x="971600" y="3384286"/>
          <a:ext cx="7920880" cy="1484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842"/>
                <a:gridCol w="5568038"/>
              </a:tblGrid>
              <a:tr h="346116">
                <a:tc gridSpan="2"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latin typeface="BNPP Type" pitchFamily="50" charset="0"/>
                        </a:rPr>
                        <a:t>Index inversé</a:t>
                      </a:r>
                      <a:endParaRPr lang="fr-FR" sz="1600" dirty="0">
                        <a:latin typeface="BNPP Type" pitchFamily="50" charset="0"/>
                      </a:endParaRPr>
                    </a:p>
                  </a:txBody>
                  <a:tcP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dirty="0" smtClean="0">
                          <a:solidFill>
                            <a:srgbClr val="000000"/>
                          </a:solidFill>
                          <a:latin typeface="BNPP Type" pitchFamily="50" charset="0"/>
                        </a:rPr>
                        <a:t>ID Dev</a:t>
                      </a:r>
                      <a:endParaRPr lang="fr-FR" sz="1600" dirty="0">
                        <a:solidFill>
                          <a:srgbClr val="000000"/>
                        </a:solidFill>
                        <a:latin typeface="BNPP Type" pitchFamily="50" charset="0"/>
                      </a:endParaRPr>
                    </a:p>
                  </a:txBody>
                  <a:tcPr>
                    <a:solidFill>
                      <a:srgbClr val="9C9E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kern="1200" dirty="0" smtClean="0">
                          <a:solidFill>
                            <a:srgbClr val="000000"/>
                          </a:solidFill>
                          <a:latin typeface="BNPP Type" pitchFamily="50" charset="0"/>
                          <a:ea typeface="+mn-ea"/>
                          <a:cs typeface="+mn-cs"/>
                        </a:rPr>
                        <a:t>Tokens</a:t>
                      </a:r>
                      <a:endParaRPr lang="fr-FR" sz="1200" kern="1200" dirty="0">
                        <a:solidFill>
                          <a:srgbClr val="000000"/>
                        </a:solidFill>
                        <a:latin typeface="BNPP Type" pitchFamily="50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C9E9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 b="1" dirty="0" smtClean="0">
                          <a:solidFill>
                            <a:srgbClr val="00925B"/>
                          </a:solidFill>
                        </a:rPr>
                        <a:t>developpeur</a:t>
                      </a:r>
                      <a:endParaRPr lang="fr-FR" sz="1600" b="1" dirty="0">
                        <a:solidFill>
                          <a:srgbClr val="000000"/>
                        </a:solidFill>
                        <a:latin typeface="BNPP Type" pitchFamily="50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smtClean="0">
                          <a:solidFill>
                            <a:srgbClr val="000000"/>
                          </a:solidFill>
                          <a:latin typeface="BNPP Type" pitchFamily="50" charset="0"/>
                        </a:rPr>
                        <a:t>1_matt_murdock</a:t>
                      </a:r>
                      <a:endParaRPr lang="fr-FR" sz="1600" dirty="0">
                        <a:solidFill>
                          <a:srgbClr val="00925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dirty="0" smtClean="0">
                          <a:solidFill>
                            <a:srgbClr val="00925B"/>
                          </a:solidFill>
                        </a:rPr>
                        <a:t>super-heros</a:t>
                      </a:r>
                      <a:endParaRPr lang="fr-FR" sz="1600" dirty="0">
                        <a:solidFill>
                          <a:srgbClr val="00925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smtClean="0">
                          <a:solidFill>
                            <a:srgbClr val="000000"/>
                          </a:solidFill>
                          <a:latin typeface="BNPP Type" pitchFamily="50" charset="0"/>
                        </a:rPr>
                        <a:t>2_peter_parker, 3_peper_potts,</a:t>
                      </a:r>
                      <a:r>
                        <a:rPr lang="fr-FR" sz="1600" dirty="0" smtClean="0">
                          <a:solidFill>
                            <a:srgbClr val="000000"/>
                          </a:solidFill>
                        </a:rPr>
                        <a:t> 4_tony_stark</a:t>
                      </a:r>
                      <a:endParaRPr lang="fr-FR" sz="1600" dirty="0">
                        <a:solidFill>
                          <a:srgbClr val="00925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9" name="Groupe 18"/>
          <p:cNvGrpSpPr/>
          <p:nvPr/>
        </p:nvGrpSpPr>
        <p:grpSpPr>
          <a:xfrm>
            <a:off x="7092280" y="2643758"/>
            <a:ext cx="1224136" cy="576064"/>
            <a:chOff x="7092280" y="2643758"/>
            <a:chExt cx="1224136" cy="576064"/>
          </a:xfrm>
        </p:grpSpPr>
        <p:sp>
          <p:nvSpPr>
            <p:cNvPr id="13" name="Flèche vers le bas 12"/>
            <p:cNvSpPr/>
            <p:nvPr/>
          </p:nvSpPr>
          <p:spPr>
            <a:xfrm>
              <a:off x="7092280" y="2715766"/>
              <a:ext cx="216024" cy="432048"/>
            </a:xfrm>
            <a:prstGeom prst="downArrow">
              <a:avLst/>
            </a:prstGeom>
            <a:solidFill>
              <a:srgbClr val="00975F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3" name="ZoneTexte 52"/>
            <p:cNvSpPr txBox="1"/>
            <p:nvPr/>
          </p:nvSpPr>
          <p:spPr>
            <a:xfrm>
              <a:off x="7380312" y="2643758"/>
              <a:ext cx="648072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 smtClean="0">
                  <a:solidFill>
                    <a:srgbClr val="00975F"/>
                  </a:solidFill>
                  <a:latin typeface="BNPP Sans Condensed ExtraBold" pitchFamily="50" charset="0"/>
                </a:rPr>
                <a:t>Analyse</a:t>
              </a:r>
            </a:p>
          </p:txBody>
        </p:sp>
        <p:sp>
          <p:nvSpPr>
            <p:cNvPr id="54" name="ZoneTexte 53"/>
            <p:cNvSpPr txBox="1"/>
            <p:nvPr/>
          </p:nvSpPr>
          <p:spPr>
            <a:xfrm>
              <a:off x="7380312" y="2820011"/>
              <a:ext cx="936104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 smtClean="0">
                  <a:solidFill>
                    <a:srgbClr val="00975F"/>
                  </a:solidFill>
                  <a:latin typeface="BNPP Sans Condensed ExtraBold" pitchFamily="50" charset="0"/>
                </a:rPr>
                <a:t>Calcul du score</a:t>
              </a:r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7380312" y="3003798"/>
              <a:ext cx="936104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 smtClean="0">
                  <a:solidFill>
                    <a:srgbClr val="00975F"/>
                  </a:solidFill>
                  <a:latin typeface="BNPP Sans Condensed ExtraBold" pitchFamily="50" charset="0"/>
                </a:rPr>
                <a:t>Stockage index inversé</a:t>
              </a:r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1067572" y="1674066"/>
            <a:ext cx="3648444" cy="2769892"/>
            <a:chOff x="1115616" y="1674066"/>
            <a:chExt cx="3648444" cy="2769892"/>
          </a:xfrm>
        </p:grpSpPr>
        <p:sp>
          <p:nvSpPr>
            <p:cNvPr id="3" name="Rectangle 2"/>
            <p:cNvSpPr/>
            <p:nvPr/>
          </p:nvSpPr>
          <p:spPr>
            <a:xfrm>
              <a:off x="3003192" y="1674066"/>
              <a:ext cx="1208768" cy="290066"/>
            </a:xfrm>
            <a:prstGeom prst="rect">
              <a:avLst/>
            </a:prstGeom>
            <a:solidFill>
              <a:schemeClr val="bg1"/>
            </a:solidFill>
            <a:ln w="41275">
              <a:solidFill>
                <a:srgbClr val="009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400" dirty="0" err="1" smtClean="0">
                  <a:solidFill>
                    <a:srgbClr val="00975F"/>
                  </a:solidFill>
                </a:rPr>
                <a:t>developpeur</a:t>
              </a:r>
              <a:endParaRPr lang="fr-FR" sz="1400" dirty="0" smtClean="0">
                <a:solidFill>
                  <a:srgbClr val="00975F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115616" y="4083918"/>
              <a:ext cx="1797348" cy="360040"/>
            </a:xfrm>
            <a:prstGeom prst="rect">
              <a:avLst/>
            </a:prstGeom>
            <a:solidFill>
              <a:schemeClr val="accent1"/>
            </a:solidFill>
            <a:ln w="41275">
              <a:solidFill>
                <a:srgbClr val="0097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b="1" dirty="0" err="1" smtClean="0">
                  <a:solidFill>
                    <a:schemeClr val="bg1"/>
                  </a:solidFill>
                </a:rPr>
                <a:t>developpeur</a:t>
              </a:r>
              <a:endParaRPr lang="fr-FR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7" name="Étoile à 7 branches 6"/>
            <p:cNvSpPr/>
            <p:nvPr/>
          </p:nvSpPr>
          <p:spPr>
            <a:xfrm>
              <a:off x="2843808" y="2290489"/>
              <a:ext cx="1920252" cy="785317"/>
            </a:xfrm>
            <a:prstGeom prst="star7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 smtClean="0">
                  <a:solidFill>
                    <a:schemeClr val="bg1"/>
                  </a:solidFill>
                  <a:latin typeface="BNPP Sans Condensed ExtraBold" pitchFamily="50" charset="0"/>
                </a:rPr>
                <a:t>Match!</a:t>
              </a:r>
            </a:p>
          </p:txBody>
        </p:sp>
        <p:cxnSp>
          <p:nvCxnSpPr>
            <p:cNvPr id="9" name="Connecteur droit avec flèche 8"/>
            <p:cNvCxnSpPr/>
            <p:nvPr/>
          </p:nvCxnSpPr>
          <p:spPr>
            <a:xfrm>
              <a:off x="3635896" y="2005955"/>
              <a:ext cx="0" cy="284534"/>
            </a:xfrm>
            <a:prstGeom prst="straightConnector1">
              <a:avLst/>
            </a:prstGeom>
            <a:ln w="444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 flipV="1">
              <a:off x="2195736" y="2931790"/>
              <a:ext cx="717228" cy="1224136"/>
            </a:xfrm>
            <a:prstGeom prst="straightConnector1">
              <a:avLst/>
            </a:prstGeom>
            <a:ln w="444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982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5752" cy="915566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400" dirty="0" smtClean="0">
                <a:solidFill>
                  <a:srgbClr val="FFFFFF"/>
                </a:solidFill>
                <a:latin typeface="BNPP Sans Extra Bold" pitchFamily="50" charset="0"/>
              </a:rPr>
              <a:t>Principe de la recherche</a:t>
            </a:r>
            <a:endParaRPr lang="fr-FR" sz="1400" dirty="0" smtClean="0">
              <a:solidFill>
                <a:srgbClr val="FFFFFF"/>
              </a:solidFill>
              <a:latin typeface="BNPP Sans Extra Bold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496" y="2499742"/>
            <a:ext cx="1296144" cy="864096"/>
          </a:xfrm>
          <a:prstGeom prst="rect">
            <a:avLst/>
          </a:prstGeom>
          <a:solidFill>
            <a:schemeClr val="accent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chemeClr val="bg1"/>
                </a:solidFill>
                <a:latin typeface="BNPP Type" pitchFamily="50" charset="0"/>
              </a:rPr>
              <a:t>Indexer ma donnée</a:t>
            </a:r>
            <a:endParaRPr lang="fr-FR" sz="1400" dirty="0" smtClean="0">
              <a:solidFill>
                <a:schemeClr val="bg1"/>
              </a:solidFill>
              <a:latin typeface="BNPP Type" pitchFamily="50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12360" y="2499742"/>
            <a:ext cx="1296144" cy="864096"/>
          </a:xfrm>
          <a:prstGeom prst="rect">
            <a:avLst/>
          </a:prstGeom>
          <a:solidFill>
            <a:schemeClr val="accent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chemeClr val="bg1"/>
                </a:solidFill>
                <a:latin typeface="BNPP Type" pitchFamily="50" charset="0"/>
              </a:rPr>
              <a:t>Chercher ma donnée</a:t>
            </a:r>
            <a:endParaRPr lang="fr-FR" sz="1400" dirty="0" smtClean="0">
              <a:solidFill>
                <a:schemeClr val="bg1"/>
              </a:solidFill>
              <a:latin typeface="BNPP Type" pitchFamily="50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51720" y="1491630"/>
            <a:ext cx="4824536" cy="3240360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51720" y="2685030"/>
            <a:ext cx="627550" cy="566678"/>
          </a:xfrm>
          <a:prstGeom prst="rect">
            <a:avLst/>
          </a:prstGeom>
          <a:solidFill>
            <a:srgbClr val="FFC000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50" dirty="0" smtClean="0">
                <a:solidFill>
                  <a:srgbClr val="000000"/>
                </a:solidFill>
                <a:latin typeface="BNPP Type" pitchFamily="50" charset="0"/>
              </a:rPr>
              <a:t>analyse</a:t>
            </a:r>
            <a:endParaRPr lang="fr-FR" sz="1050" dirty="0" smtClean="0">
              <a:solidFill>
                <a:srgbClr val="000000"/>
              </a:solidFill>
              <a:latin typeface="BNPP Type" pitchFamily="50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48706" y="2685030"/>
            <a:ext cx="627550" cy="566678"/>
          </a:xfrm>
          <a:prstGeom prst="rect">
            <a:avLst/>
          </a:prstGeom>
          <a:solidFill>
            <a:srgbClr val="FFC000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50" dirty="0" smtClean="0">
                <a:solidFill>
                  <a:srgbClr val="000000"/>
                </a:solidFill>
                <a:latin typeface="BNPP Type" pitchFamily="50" charset="0"/>
              </a:rPr>
              <a:t>analyse</a:t>
            </a:r>
            <a:endParaRPr lang="fr-FR" sz="1050" dirty="0" smtClean="0">
              <a:solidFill>
                <a:srgbClr val="000000"/>
              </a:solidFill>
              <a:latin typeface="BNPP Type" pitchFamily="50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51920" y="2536321"/>
            <a:ext cx="1296144" cy="8640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Type" pitchFamily="50" charset="0"/>
              </a:rPr>
              <a:t>Données indexées</a:t>
            </a:r>
            <a:endParaRPr lang="fr-FR" sz="1400" dirty="0" smtClean="0">
              <a:solidFill>
                <a:srgbClr val="000000"/>
              </a:solidFill>
              <a:latin typeface="BNPP Type" pitchFamily="50" charset="0"/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1331640" y="2968369"/>
            <a:ext cx="72008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endCxn id="29" idx="1"/>
          </p:cNvCxnSpPr>
          <p:nvPr/>
        </p:nvCxnSpPr>
        <p:spPr>
          <a:xfrm>
            <a:off x="2679270" y="2968369"/>
            <a:ext cx="117265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27" idx="1"/>
          </p:cNvCxnSpPr>
          <p:nvPr/>
        </p:nvCxnSpPr>
        <p:spPr>
          <a:xfrm flipH="1">
            <a:off x="5148064" y="2968369"/>
            <a:ext cx="1100642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7" idx="3"/>
          </p:cNvCxnSpPr>
          <p:nvPr/>
        </p:nvCxnSpPr>
        <p:spPr>
          <a:xfrm>
            <a:off x="6876256" y="2968369"/>
            <a:ext cx="936104" cy="0"/>
          </a:xfrm>
          <a:prstGeom prst="straightConnector1">
            <a:avLst/>
          </a:prstGeom>
          <a:ln w="19050">
            <a:solidFill>
              <a:srgbClr val="0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995936" y="4371950"/>
            <a:ext cx="1152128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dirty="0" err="1" smtClean="0">
                <a:solidFill>
                  <a:srgbClr val="000000"/>
                </a:solidFill>
                <a:latin typeface="BNPP Sans Extra Bold" pitchFamily="50" charset="0"/>
              </a:rPr>
              <a:t>Elasticsearch</a:t>
            </a:r>
            <a:endParaRPr lang="fr-FR" sz="140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403648" y="2680337"/>
            <a:ext cx="648072" cy="251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900" b="1" dirty="0" smtClean="0">
                <a:solidFill>
                  <a:srgbClr val="000000"/>
                </a:solidFill>
              </a:rPr>
              <a:t>Apprendre le code</a:t>
            </a:r>
            <a:endParaRPr lang="fr-FR" sz="900" b="1" dirty="0" smtClean="0">
              <a:solidFill>
                <a:srgbClr val="00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2771800" y="2499742"/>
            <a:ext cx="648072" cy="5040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900" b="1" dirty="0">
                <a:solidFill>
                  <a:srgbClr val="000000"/>
                </a:solidFill>
              </a:rPr>
              <a:t>a</a:t>
            </a:r>
            <a:r>
              <a:rPr lang="fr-FR" sz="900" b="1" dirty="0" smtClean="0">
                <a:solidFill>
                  <a:srgbClr val="000000"/>
                </a:solidFill>
              </a:rPr>
              <a:t>pprendre le</a:t>
            </a:r>
          </a:p>
          <a:p>
            <a:r>
              <a:rPr lang="fr-FR" sz="1000" b="1" dirty="0" smtClean="0">
                <a:solidFill>
                  <a:srgbClr val="00975F"/>
                </a:solidFill>
              </a:rPr>
              <a:t>code</a:t>
            </a:r>
            <a:endParaRPr lang="fr-FR" sz="900" b="1" dirty="0" smtClean="0">
              <a:solidFill>
                <a:srgbClr val="00975F"/>
              </a:solidFill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7092280" y="2793618"/>
            <a:ext cx="648072" cy="2101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900" b="1" dirty="0">
                <a:solidFill>
                  <a:srgbClr val="000000"/>
                </a:solidFill>
              </a:rPr>
              <a:t>C</a:t>
            </a:r>
            <a:r>
              <a:rPr lang="fr-FR" sz="900" b="1" dirty="0" smtClean="0">
                <a:solidFill>
                  <a:srgbClr val="000000"/>
                </a:solidFill>
              </a:rPr>
              <a:t>ode</a:t>
            </a:r>
            <a:endParaRPr lang="fr-FR" sz="900" b="1" dirty="0" smtClean="0">
              <a:solidFill>
                <a:srgbClr val="000000"/>
              </a:solidFill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5508104" y="2793618"/>
            <a:ext cx="648072" cy="2101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900" b="1" dirty="0" smtClean="0">
                <a:solidFill>
                  <a:srgbClr val="00975F"/>
                </a:solidFill>
              </a:rPr>
              <a:t>code</a:t>
            </a:r>
            <a:endParaRPr lang="fr-FR" sz="900" b="1" dirty="0" smtClean="0">
              <a:solidFill>
                <a:srgbClr val="0097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6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55752" cy="915566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400" dirty="0" err="1" smtClean="0">
                <a:solidFill>
                  <a:srgbClr val="FFFFFF"/>
                </a:solidFill>
                <a:latin typeface="BNPP Sans Extra Bold" pitchFamily="50" charset="0"/>
              </a:rPr>
              <a:t>Toolbox</a:t>
            </a:r>
            <a:r>
              <a:rPr lang="fr-FR" sz="4400" dirty="0">
                <a:solidFill>
                  <a:srgbClr val="FFFFFF"/>
                </a:solidFill>
                <a:latin typeface="BNPP Sans Extra Bold" pitchFamily="50" charset="0"/>
              </a:rPr>
              <a:t> </a:t>
            </a:r>
            <a:r>
              <a:rPr lang="fr-FR" sz="4400" dirty="0" smtClean="0">
                <a:solidFill>
                  <a:srgbClr val="FFFFFF"/>
                </a:solidFill>
                <a:latin typeface="BNPP Sans Extra Bold" pitchFamily="50" charset="0"/>
              </a:rPr>
              <a:t>de recherche bien fournie</a:t>
            </a:r>
            <a:endParaRPr lang="fr-FR" sz="1400" dirty="0" smtClean="0">
              <a:solidFill>
                <a:srgbClr val="FFFFFF"/>
              </a:solidFill>
              <a:latin typeface="BNPP Sans Extra Bold" pitchFamily="50" charset="0"/>
            </a:endParaRPr>
          </a:p>
        </p:txBody>
      </p:sp>
      <p:sp>
        <p:nvSpPr>
          <p:cNvPr id="15" name="Rectangle : coins arrondis 2">
            <a:extLst>
              <a:ext uri="{FF2B5EF4-FFF2-40B4-BE49-F238E27FC236}">
                <a16:creationId xmlns:a16="http://schemas.microsoft.com/office/drawing/2014/main" xmlns="" id="{F1B4F0EA-8D9C-45B8-8DFF-CB487A4D34FC}"/>
              </a:ext>
            </a:extLst>
          </p:cNvPr>
          <p:cNvSpPr/>
          <p:nvPr/>
        </p:nvSpPr>
        <p:spPr>
          <a:xfrm>
            <a:off x="467544" y="1021854"/>
            <a:ext cx="1512168" cy="5040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 smtClean="0">
                <a:solidFill>
                  <a:schemeClr val="tx1">
                    <a:lumMod val="75000"/>
                  </a:schemeClr>
                </a:solidFill>
                <a:latin typeface="Cooper Black" panose="0208090404030B020404" pitchFamily="18" charset="0"/>
              </a:rPr>
              <a:t>match</a:t>
            </a:r>
            <a:endParaRPr lang="fr-FR" dirty="0">
              <a:solidFill>
                <a:schemeClr val="tx1">
                  <a:lumMod val="7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6" name="Rectangle : coins arrondis 4">
            <a:extLst>
              <a:ext uri="{FF2B5EF4-FFF2-40B4-BE49-F238E27FC236}">
                <a16:creationId xmlns:a16="http://schemas.microsoft.com/office/drawing/2014/main" xmlns="" id="{64D7A4A5-158C-45F7-90F8-90C6405BFFEA}"/>
              </a:ext>
            </a:extLst>
          </p:cNvPr>
          <p:cNvSpPr/>
          <p:nvPr/>
        </p:nvSpPr>
        <p:spPr>
          <a:xfrm>
            <a:off x="1115616" y="3075806"/>
            <a:ext cx="3168352" cy="73213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 err="1" smtClean="0">
                <a:solidFill>
                  <a:schemeClr val="bg1"/>
                </a:solidFill>
                <a:latin typeface="Cooper Black" panose="0208090404030B020404" pitchFamily="18" charset="0"/>
              </a:rPr>
              <a:t>Match_phrase</a:t>
            </a:r>
            <a:endParaRPr lang="fr-FR" sz="16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17" name="Rectangle : coins arrondis 5">
            <a:extLst>
              <a:ext uri="{FF2B5EF4-FFF2-40B4-BE49-F238E27FC236}">
                <a16:creationId xmlns:a16="http://schemas.microsoft.com/office/drawing/2014/main" xmlns="" id="{B9243407-7BD8-459A-A79A-63F634664C2E}"/>
              </a:ext>
            </a:extLst>
          </p:cNvPr>
          <p:cNvSpPr/>
          <p:nvPr/>
        </p:nvSpPr>
        <p:spPr>
          <a:xfrm>
            <a:off x="683568" y="2402582"/>
            <a:ext cx="1440160" cy="57606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err="1" smtClean="0">
                <a:solidFill>
                  <a:schemeClr val="bg1"/>
                </a:solidFill>
                <a:latin typeface="Cooper Black" panose="0208090404030B020404" pitchFamily="18" charset="0"/>
              </a:rPr>
              <a:t>fuzzy</a:t>
            </a:r>
            <a:endParaRPr lang="fr-FR" sz="14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18" name="Rectangle : coins arrondis 6">
            <a:extLst>
              <a:ext uri="{FF2B5EF4-FFF2-40B4-BE49-F238E27FC236}">
                <a16:creationId xmlns:a16="http://schemas.microsoft.com/office/drawing/2014/main" xmlns="" id="{6C094072-805F-4E47-9368-6072B450B292}"/>
              </a:ext>
            </a:extLst>
          </p:cNvPr>
          <p:cNvSpPr/>
          <p:nvPr/>
        </p:nvSpPr>
        <p:spPr>
          <a:xfrm>
            <a:off x="899592" y="1657350"/>
            <a:ext cx="1440160" cy="57606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err="1" smtClean="0">
                <a:solidFill>
                  <a:schemeClr val="tx1">
                    <a:lumMod val="75000"/>
                  </a:schemeClr>
                </a:solidFill>
                <a:latin typeface="Cooper Black" panose="0208090404030B020404" pitchFamily="18" charset="0"/>
              </a:rPr>
              <a:t>prefix</a:t>
            </a:r>
            <a:endParaRPr lang="fr-FR" sz="1400" dirty="0">
              <a:solidFill>
                <a:schemeClr val="tx1">
                  <a:lumMod val="7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9" name="Rectangle : coins arrondis 9">
            <a:extLst>
              <a:ext uri="{FF2B5EF4-FFF2-40B4-BE49-F238E27FC236}">
                <a16:creationId xmlns:a16="http://schemas.microsoft.com/office/drawing/2014/main" xmlns="" id="{E87FED3B-12AB-4A00-960E-FFE402BEF228}"/>
              </a:ext>
            </a:extLst>
          </p:cNvPr>
          <p:cNvSpPr/>
          <p:nvPr/>
        </p:nvSpPr>
        <p:spPr>
          <a:xfrm>
            <a:off x="467544" y="3939902"/>
            <a:ext cx="3096344" cy="817980"/>
          </a:xfrm>
          <a:prstGeom prst="roundRect">
            <a:avLst/>
          </a:prstGeom>
          <a:solidFill>
            <a:schemeClr val="accent1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err="1" smtClean="0">
                <a:solidFill>
                  <a:schemeClr val="bg1"/>
                </a:solidFill>
                <a:latin typeface="Cooper Black" panose="0208090404030B020404" pitchFamily="18" charset="0"/>
              </a:rPr>
              <a:t>Match_phrase_prefix</a:t>
            </a:r>
            <a:endParaRPr lang="fr-FR" sz="14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20" name="Rectangle : coins arrondis 2">
            <a:extLst>
              <a:ext uri="{FF2B5EF4-FFF2-40B4-BE49-F238E27FC236}">
                <a16:creationId xmlns:a16="http://schemas.microsoft.com/office/drawing/2014/main" xmlns="" id="{F1B4F0EA-8D9C-45B8-8DFF-CB487A4D34FC}"/>
              </a:ext>
            </a:extLst>
          </p:cNvPr>
          <p:cNvSpPr/>
          <p:nvPr/>
        </p:nvSpPr>
        <p:spPr>
          <a:xfrm>
            <a:off x="5940152" y="1059582"/>
            <a:ext cx="1512168" cy="5040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 err="1" smtClean="0">
                <a:solidFill>
                  <a:schemeClr val="tx1">
                    <a:lumMod val="75000"/>
                  </a:schemeClr>
                </a:solidFill>
                <a:latin typeface="Cooper Black" panose="0208090404030B020404" pitchFamily="18" charset="0"/>
              </a:rPr>
              <a:t>term</a:t>
            </a:r>
            <a:endParaRPr lang="fr-FR" dirty="0">
              <a:solidFill>
                <a:schemeClr val="tx1">
                  <a:lumMod val="7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21" name="Rectangle : coins arrondis 2">
            <a:extLst>
              <a:ext uri="{FF2B5EF4-FFF2-40B4-BE49-F238E27FC236}">
                <a16:creationId xmlns:a16="http://schemas.microsoft.com/office/drawing/2014/main" xmlns="" id="{F1B4F0EA-8D9C-45B8-8DFF-CB487A4D34FC}"/>
              </a:ext>
            </a:extLst>
          </p:cNvPr>
          <p:cNvSpPr/>
          <p:nvPr/>
        </p:nvSpPr>
        <p:spPr>
          <a:xfrm>
            <a:off x="6092552" y="1707654"/>
            <a:ext cx="1512168" cy="504056"/>
          </a:xfrm>
          <a:prstGeom prst="roundRect">
            <a:avLst/>
          </a:prstGeom>
          <a:solidFill>
            <a:srgbClr val="00925B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 err="1" smtClean="0">
                <a:solidFill>
                  <a:schemeClr val="bg1"/>
                </a:solidFill>
                <a:latin typeface="Cooper Black" panose="0208090404030B020404" pitchFamily="18" charset="0"/>
              </a:rPr>
              <a:t>filter</a:t>
            </a:r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22" name="Rectangle : coins arrondis 2">
            <a:extLst>
              <a:ext uri="{FF2B5EF4-FFF2-40B4-BE49-F238E27FC236}">
                <a16:creationId xmlns:a16="http://schemas.microsoft.com/office/drawing/2014/main" xmlns="" id="{F1B4F0EA-8D9C-45B8-8DFF-CB487A4D34FC}"/>
              </a:ext>
            </a:extLst>
          </p:cNvPr>
          <p:cNvSpPr/>
          <p:nvPr/>
        </p:nvSpPr>
        <p:spPr>
          <a:xfrm>
            <a:off x="5724128" y="2571750"/>
            <a:ext cx="1800200" cy="504056"/>
          </a:xfrm>
          <a:prstGeom prst="roundRect">
            <a:avLst/>
          </a:prstGeom>
          <a:solidFill>
            <a:srgbClr val="000000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 err="1" smtClean="0">
                <a:solidFill>
                  <a:schemeClr val="bg1"/>
                </a:solidFill>
                <a:latin typeface="Cooper Black" panose="0208090404030B020404" pitchFamily="18" charset="0"/>
              </a:rPr>
              <a:t>Query_string</a:t>
            </a:r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23" name="Rectangle : coins arrondis 2">
            <a:extLst>
              <a:ext uri="{FF2B5EF4-FFF2-40B4-BE49-F238E27FC236}">
                <a16:creationId xmlns:a16="http://schemas.microsoft.com/office/drawing/2014/main" xmlns="" id="{F1B4F0EA-8D9C-45B8-8DFF-CB487A4D34FC}"/>
              </a:ext>
            </a:extLst>
          </p:cNvPr>
          <p:cNvSpPr/>
          <p:nvPr/>
        </p:nvSpPr>
        <p:spPr>
          <a:xfrm>
            <a:off x="5292080" y="3579862"/>
            <a:ext cx="1512168" cy="504056"/>
          </a:xfrm>
          <a:prstGeom prst="roundRect">
            <a:avLst/>
          </a:prstGeom>
          <a:solidFill>
            <a:schemeClr val="bg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 err="1" smtClean="0">
                <a:solidFill>
                  <a:schemeClr val="tx1">
                    <a:lumMod val="75000"/>
                  </a:schemeClr>
                </a:solidFill>
                <a:latin typeface="Cooper Black" panose="0208090404030B020404" pitchFamily="18" charset="0"/>
              </a:rPr>
              <a:t>exists</a:t>
            </a:r>
            <a:endParaRPr lang="fr-FR" dirty="0">
              <a:solidFill>
                <a:schemeClr val="tx1">
                  <a:lumMod val="7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24" name="Rectangle : coins arrondis 2">
            <a:extLst>
              <a:ext uri="{FF2B5EF4-FFF2-40B4-BE49-F238E27FC236}">
                <a16:creationId xmlns:a16="http://schemas.microsoft.com/office/drawing/2014/main" xmlns="" id="{F1B4F0EA-8D9C-45B8-8DFF-CB487A4D34FC}"/>
              </a:ext>
            </a:extLst>
          </p:cNvPr>
          <p:cNvSpPr/>
          <p:nvPr/>
        </p:nvSpPr>
        <p:spPr>
          <a:xfrm>
            <a:off x="7020272" y="4083918"/>
            <a:ext cx="1512168" cy="5040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 err="1" smtClean="0">
                <a:solidFill>
                  <a:schemeClr val="tx1">
                    <a:lumMod val="75000"/>
                  </a:schemeClr>
                </a:solidFill>
                <a:latin typeface="Cooper Black" panose="0208090404030B020404" pitchFamily="18" charset="0"/>
              </a:rPr>
              <a:t>missing</a:t>
            </a:r>
            <a:endParaRPr lang="fr-FR" dirty="0">
              <a:solidFill>
                <a:schemeClr val="tx1">
                  <a:lumMod val="7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1835696" y="1923678"/>
            <a:ext cx="876068" cy="216024"/>
          </a:xfrm>
          <a:prstGeom prst="rect">
            <a:avLst/>
          </a:prstGeom>
          <a:noFill/>
          <a:scene3d>
            <a:camera prst="orthographicFront">
              <a:rot lat="0" lon="0" rev="2700000"/>
            </a:camera>
            <a:lightRig rig="threePt" dir="t"/>
          </a:scene3d>
        </p:spPr>
        <p:txBody>
          <a:bodyPr wrap="none" lIns="0" tIns="0" rIns="0" bIns="0" rtlCol="0">
            <a:noAutofit/>
          </a:bodyPr>
          <a:lstStyle/>
          <a:p>
            <a:r>
              <a:rPr lang="fr-FR" sz="1400" dirty="0" smtClean="0">
                <a:solidFill>
                  <a:srgbClr val="FF0000"/>
                </a:solidFill>
                <a:latin typeface="BNPP Sans Condensed ExtraBold" pitchFamily="50" charset="0"/>
              </a:rPr>
              <a:t>Not </a:t>
            </a:r>
            <a:r>
              <a:rPr lang="fr-FR" sz="1400" dirty="0" err="1">
                <a:solidFill>
                  <a:srgbClr val="FF0000"/>
                </a:solidFill>
                <a:latin typeface="BNPP Sans Condensed ExtraBold" pitchFamily="50" charset="0"/>
              </a:rPr>
              <a:t>a</a:t>
            </a:r>
            <a:r>
              <a:rPr lang="fr-FR" sz="1400" dirty="0" err="1" smtClean="0">
                <a:solidFill>
                  <a:srgbClr val="FF0000"/>
                </a:solidFill>
                <a:latin typeface="BNPP Sans Condensed ExtraBold" pitchFamily="50" charset="0"/>
              </a:rPr>
              <a:t>nalysed</a:t>
            </a:r>
            <a:endParaRPr lang="fr-FR" sz="1400" dirty="0" smtClean="0">
              <a:solidFill>
                <a:srgbClr val="FF0000"/>
              </a:solidFill>
              <a:latin typeface="BNPP Sans Condensed ExtraBold" pitchFamily="50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8172400" y="4299942"/>
            <a:ext cx="568331" cy="216024"/>
          </a:xfrm>
          <a:prstGeom prst="rect">
            <a:avLst/>
          </a:prstGeom>
          <a:noFill/>
          <a:scene3d>
            <a:camera prst="orthographicFront">
              <a:rot lat="300000" lon="0" rev="2700000"/>
            </a:camera>
            <a:lightRig rig="threePt" dir="t"/>
          </a:scene3d>
        </p:spPr>
        <p:txBody>
          <a:bodyPr wrap="none" lIns="0" tIns="0" rIns="0" bIns="0" rtlCol="0">
            <a:noAutofit/>
          </a:bodyPr>
          <a:lstStyle/>
          <a:p>
            <a:r>
              <a:rPr lang="fr-FR" sz="1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BNPP Sans Condensed ExtraBold" pitchFamily="50" charset="0"/>
              </a:rPr>
              <a:t>filtres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6451941" y="3795886"/>
            <a:ext cx="568331" cy="216024"/>
          </a:xfrm>
          <a:prstGeom prst="rect">
            <a:avLst/>
          </a:prstGeom>
          <a:noFill/>
          <a:scene3d>
            <a:camera prst="orthographicFront">
              <a:rot lat="300000" lon="0" rev="2700000"/>
            </a:camera>
            <a:lightRig rig="threePt" dir="t"/>
          </a:scene3d>
        </p:spPr>
        <p:txBody>
          <a:bodyPr wrap="none" lIns="0" tIns="0" rIns="0" bIns="0" rtlCol="0">
            <a:noAutofit/>
          </a:bodyPr>
          <a:lstStyle/>
          <a:p>
            <a:r>
              <a:rPr lang="fr-FR" sz="1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BNPP Sans Condensed ExtraBold" pitchFamily="50" charset="0"/>
              </a:rPr>
              <a:t>filtres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7008300" y="1203598"/>
            <a:ext cx="876068" cy="216024"/>
          </a:xfrm>
          <a:prstGeom prst="rect">
            <a:avLst/>
          </a:prstGeom>
          <a:noFill/>
          <a:scene3d>
            <a:camera prst="orthographicFront">
              <a:rot lat="0" lon="0" rev="2700000"/>
            </a:camera>
            <a:lightRig rig="threePt" dir="t"/>
          </a:scene3d>
        </p:spPr>
        <p:txBody>
          <a:bodyPr wrap="none" lIns="0" tIns="0" rIns="0" bIns="0" rtlCol="0">
            <a:noAutofit/>
          </a:bodyPr>
          <a:lstStyle/>
          <a:p>
            <a:r>
              <a:rPr lang="fr-FR" sz="1400" dirty="0" smtClean="0">
                <a:solidFill>
                  <a:srgbClr val="FF0000"/>
                </a:solidFill>
                <a:latin typeface="BNPP Sans Condensed ExtraBold" pitchFamily="50" charset="0"/>
              </a:rPr>
              <a:t>Not </a:t>
            </a:r>
            <a:r>
              <a:rPr lang="fr-FR" sz="1400" dirty="0" err="1">
                <a:solidFill>
                  <a:srgbClr val="FF0000"/>
                </a:solidFill>
                <a:latin typeface="BNPP Sans Condensed ExtraBold" pitchFamily="50" charset="0"/>
              </a:rPr>
              <a:t>a</a:t>
            </a:r>
            <a:r>
              <a:rPr lang="fr-FR" sz="1400" dirty="0" err="1" smtClean="0">
                <a:solidFill>
                  <a:srgbClr val="FF0000"/>
                </a:solidFill>
                <a:latin typeface="BNPP Sans Condensed ExtraBold" pitchFamily="50" charset="0"/>
              </a:rPr>
              <a:t>nalysed</a:t>
            </a:r>
            <a:endParaRPr lang="fr-FR" sz="1400" dirty="0" smtClean="0">
              <a:solidFill>
                <a:srgbClr val="FF0000"/>
              </a:solidFill>
              <a:latin typeface="BNPP Sans Condensed ExtraBold" pitchFamily="50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7316037" y="1923678"/>
            <a:ext cx="568331" cy="216024"/>
          </a:xfrm>
          <a:prstGeom prst="rect">
            <a:avLst/>
          </a:prstGeom>
          <a:noFill/>
          <a:scene3d>
            <a:camera prst="orthographicFront">
              <a:rot lat="300000" lon="0" rev="2700000"/>
            </a:camera>
            <a:lightRig rig="threePt" dir="t"/>
          </a:scene3d>
        </p:spPr>
        <p:txBody>
          <a:bodyPr wrap="none" lIns="0" tIns="0" rIns="0" bIns="0" rtlCol="0">
            <a:noAutofit/>
          </a:bodyPr>
          <a:lstStyle/>
          <a:p>
            <a:r>
              <a:rPr lang="fr-FR" sz="1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BNPP Sans Condensed ExtraBold" pitchFamily="50" charset="0"/>
              </a:rPr>
              <a:t>filtres</a:t>
            </a:r>
          </a:p>
        </p:txBody>
      </p:sp>
    </p:spTree>
    <p:extLst>
      <p:ext uri="{BB962C8B-B14F-4D97-AF65-F5344CB8AC3E}">
        <p14:creationId xmlns:p14="http://schemas.microsoft.com/office/powerpoint/2010/main" val="420361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"/>
          <p:cNvSpPr txBox="1">
            <a:spLocks/>
          </p:cNvSpPr>
          <p:nvPr/>
        </p:nvSpPr>
        <p:spPr>
          <a:xfrm>
            <a:off x="755576" y="2108412"/>
            <a:ext cx="7848872" cy="9266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Le formulaire de recherche est formaté sur le modèle relationnel de la base de données</a:t>
            </a:r>
            <a:endParaRPr lang="fr-FR" sz="2400" dirty="0"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77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 txBox="1">
            <a:spLocks/>
          </p:cNvSpPr>
          <p:nvPr/>
        </p:nvSpPr>
        <p:spPr>
          <a:xfrm>
            <a:off x="2150731" y="2283718"/>
            <a:ext cx="484253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Quelques exemples de recherche</a:t>
            </a:r>
            <a:endParaRPr lang="fr-FR" sz="2400" dirty="0"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75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 txBox="1">
            <a:spLocks/>
          </p:cNvSpPr>
          <p:nvPr/>
        </p:nvSpPr>
        <p:spPr>
          <a:xfrm>
            <a:off x="2150731" y="2283718"/>
            <a:ext cx="484253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Suggestions requêtes</a:t>
            </a:r>
            <a:endParaRPr lang="fr-FR" sz="2400" dirty="0"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2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9512" y="195486"/>
            <a:ext cx="5364088" cy="64807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dirty="0" smtClean="0">
                <a:solidFill>
                  <a:srgbClr val="00925B"/>
                </a:solidFill>
                <a:latin typeface="BNPP Sans Extra Bold" pitchFamily="50" charset="0"/>
              </a:rPr>
              <a:t>Suggestions</a:t>
            </a:r>
            <a:r>
              <a:rPr lang="fr-FR" sz="2800" dirty="0" smtClean="0">
                <a:solidFill>
                  <a:srgbClr val="000000"/>
                </a:solidFill>
                <a:latin typeface="BNPP Sans Extra Bold" pitchFamily="50" charset="0"/>
              </a:rPr>
              <a:t>: Commençant par …</a:t>
            </a:r>
            <a:endParaRPr lang="fr-FR" sz="100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43608" y="1275606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BNPP Sans" pitchFamily="50" charset="0"/>
              </a:rPr>
              <a:t>GET</a:t>
            </a:r>
            <a:r>
              <a:rPr lang="fr-FR" dirty="0">
                <a:solidFill>
                  <a:srgbClr val="FFFFFF"/>
                </a:solidFill>
                <a:latin typeface="BNPP Sans" pitchFamily="50" charset="0"/>
              </a:rPr>
              <a:t> /</a:t>
            </a:r>
            <a:r>
              <a:rPr lang="fr-FR" dirty="0" err="1">
                <a:solidFill>
                  <a:srgbClr val="FFFFFF"/>
                </a:solidFill>
                <a:latin typeface="BNPP Sans" pitchFamily="50" charset="0"/>
              </a:rPr>
              <a:t>cvs</a:t>
            </a:r>
            <a:r>
              <a:rPr lang="fr-FR" dirty="0">
                <a:solidFill>
                  <a:srgbClr val="FFFFFF"/>
                </a:solidFill>
                <a:latin typeface="BNPP Sans" pitchFamily="50" charset="0"/>
              </a:rPr>
              <a:t>/</a:t>
            </a:r>
            <a:r>
              <a:rPr lang="fr-FR" dirty="0" err="1">
                <a:solidFill>
                  <a:srgbClr val="FFFFFF"/>
                </a:solidFill>
                <a:latin typeface="BNPP Sans" pitchFamily="50" charset="0"/>
              </a:rPr>
              <a:t>cv_simple</a:t>
            </a:r>
            <a:r>
              <a:rPr lang="fr-FR" dirty="0">
                <a:solidFill>
                  <a:srgbClr val="FFFFFF"/>
                </a:solidFill>
                <a:latin typeface="BNPP Sans" pitchFamily="50" charset="0"/>
              </a:rPr>
              <a:t>/_</a:t>
            </a:r>
            <a:r>
              <a:rPr lang="fr-FR" dirty="0" err="1">
                <a:solidFill>
                  <a:srgbClr val="FFFFFF"/>
                </a:solidFill>
                <a:latin typeface="BNPP Sans" pitchFamily="50" charset="0"/>
              </a:rPr>
              <a:t>search</a:t>
            </a:r>
            <a:endParaRPr lang="fr-FR" dirty="0">
              <a:solidFill>
                <a:srgbClr val="FFFFFF"/>
              </a:solidFill>
              <a:latin typeface="BNPP Sans" pitchFamily="50" charset="0"/>
            </a:endParaRPr>
          </a:p>
          <a:p>
            <a:r>
              <a:rPr lang="fr-FR" dirty="0">
                <a:solidFill>
                  <a:srgbClr val="FFFFFF"/>
                </a:solidFill>
                <a:latin typeface="BNPP Sans" pitchFamily="50" charset="0"/>
              </a:rPr>
              <a:t>{</a:t>
            </a:r>
          </a:p>
          <a:p>
            <a:r>
              <a:rPr lang="fr-FR" dirty="0">
                <a:solidFill>
                  <a:srgbClr val="FFFFFF"/>
                </a:solidFill>
                <a:latin typeface="BNPP Sans" pitchFamily="50" charset="0"/>
              </a:rPr>
              <a:t>  "</a:t>
            </a:r>
            <a:r>
              <a:rPr lang="fr-FR" dirty="0" err="1">
                <a:solidFill>
                  <a:srgbClr val="00925B"/>
                </a:solidFill>
                <a:latin typeface="BNPP Sans" pitchFamily="50" charset="0"/>
              </a:rPr>
              <a:t>query</a:t>
            </a:r>
            <a:r>
              <a:rPr lang="fr-FR" dirty="0">
                <a:solidFill>
                  <a:srgbClr val="FFFFFF"/>
                </a:solidFill>
                <a:latin typeface="BNPP Sans" pitchFamily="50" charset="0"/>
              </a:rPr>
              <a:t>": {</a:t>
            </a:r>
          </a:p>
          <a:p>
            <a:r>
              <a:rPr lang="fr-FR" dirty="0">
                <a:solidFill>
                  <a:srgbClr val="FFFFFF"/>
                </a:solidFill>
                <a:latin typeface="BNPP Sans" pitchFamily="50" charset="0"/>
              </a:rPr>
              <a:t>    "</a:t>
            </a:r>
            <a:r>
              <a:rPr lang="fr-FR" dirty="0" err="1">
                <a:solidFill>
                  <a:srgbClr val="00925B"/>
                </a:solidFill>
                <a:latin typeface="BNPP Sans" pitchFamily="50" charset="0"/>
              </a:rPr>
              <a:t>prefix</a:t>
            </a:r>
            <a:r>
              <a:rPr lang="fr-FR" dirty="0">
                <a:solidFill>
                  <a:srgbClr val="FFFFFF"/>
                </a:solidFill>
                <a:latin typeface="BNPP Sans" pitchFamily="50" charset="0"/>
              </a:rPr>
              <a:t>": {</a:t>
            </a:r>
          </a:p>
          <a:p>
            <a:r>
              <a:rPr lang="fr-FR" dirty="0">
                <a:solidFill>
                  <a:srgbClr val="FFFFFF"/>
                </a:solidFill>
                <a:latin typeface="BNPP Sans" pitchFamily="50" charset="0"/>
              </a:rPr>
              <a:t>      </a:t>
            </a:r>
            <a:r>
              <a:rPr lang="fr-FR" dirty="0" smtClean="0">
                <a:solidFill>
                  <a:srgbClr val="FFFFFF"/>
                </a:solidFill>
                <a:latin typeface="BNPP Sans" pitchFamily="50" charset="0"/>
              </a:rPr>
              <a:t>"</a:t>
            </a:r>
            <a:r>
              <a:rPr lang="fr-FR" dirty="0" smtClean="0">
                <a:solidFill>
                  <a:srgbClr val="00925B"/>
                </a:solidFill>
                <a:latin typeface="BNPP Sans" pitchFamily="50" charset="0"/>
              </a:rPr>
              <a:t>titre</a:t>
            </a:r>
            <a:r>
              <a:rPr lang="fr-FR" dirty="0" smtClean="0">
                <a:solidFill>
                  <a:srgbClr val="FFFFFF"/>
                </a:solidFill>
                <a:latin typeface="BNPP Sans" pitchFamily="50" charset="0"/>
              </a:rPr>
              <a:t>": </a:t>
            </a:r>
            <a:r>
              <a:rPr lang="fr-FR" dirty="0">
                <a:solidFill>
                  <a:srgbClr val="FFFFFF"/>
                </a:solidFill>
                <a:latin typeface="BNPP Sans" pitchFamily="50" charset="0"/>
              </a:rPr>
              <a:t>"p"</a:t>
            </a:r>
          </a:p>
          <a:p>
            <a:r>
              <a:rPr lang="fr-FR" dirty="0">
                <a:solidFill>
                  <a:srgbClr val="FFFFFF"/>
                </a:solidFill>
                <a:latin typeface="BNPP Sans" pitchFamily="50" charset="0"/>
              </a:rPr>
              <a:t>      </a:t>
            </a:r>
            <a:r>
              <a:rPr lang="fr-FR" dirty="0" smtClean="0">
                <a:solidFill>
                  <a:srgbClr val="FFFFFF"/>
                </a:solidFill>
                <a:latin typeface="BNPP Sans" pitchFamily="50" charset="0"/>
              </a:rPr>
              <a:t>  </a:t>
            </a:r>
            <a:r>
              <a:rPr lang="fr-FR" dirty="0">
                <a:solidFill>
                  <a:srgbClr val="FFFFFF"/>
                </a:solidFill>
                <a:latin typeface="BNPP Sans" pitchFamily="50" charset="0"/>
              </a:rPr>
              <a:t>}</a:t>
            </a:r>
          </a:p>
          <a:p>
            <a:r>
              <a:rPr lang="fr-FR" dirty="0">
                <a:solidFill>
                  <a:srgbClr val="FFFFFF"/>
                </a:solidFill>
                <a:latin typeface="BNPP Sans" pitchFamily="50" charset="0"/>
              </a:rPr>
              <a:t>  </a:t>
            </a:r>
            <a:r>
              <a:rPr lang="fr-FR" dirty="0" smtClean="0">
                <a:solidFill>
                  <a:srgbClr val="FFFFFF"/>
                </a:solidFill>
                <a:latin typeface="BNPP Sans" pitchFamily="50" charset="0"/>
              </a:rPr>
              <a:t>}</a:t>
            </a:r>
            <a:endParaRPr lang="fr-FR" dirty="0">
              <a:solidFill>
                <a:srgbClr val="FFFFFF"/>
              </a:solidFill>
              <a:latin typeface="BNPP Sans" pitchFamily="50" charset="0"/>
            </a:endParaRPr>
          </a:p>
          <a:p>
            <a:r>
              <a:rPr lang="fr-FR" dirty="0" smtClean="0">
                <a:solidFill>
                  <a:srgbClr val="FFFFFF"/>
                </a:solidFill>
                <a:latin typeface="BNPP Sans" pitchFamily="50" charset="0"/>
              </a:rPr>
              <a:t>}</a:t>
            </a:r>
            <a:endParaRPr lang="fr-FR" dirty="0">
              <a:solidFill>
                <a:srgbClr val="FFFFFF"/>
              </a:solidFill>
              <a:latin typeface="BNPP Sans" pitchFamily="5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60232" y="1203598"/>
            <a:ext cx="1728192" cy="720080"/>
          </a:xfrm>
          <a:prstGeom prst="wedgeRectCallout">
            <a:avLst>
              <a:gd name="adj1" fmla="val -297400"/>
              <a:gd name="adj2" fmla="val 91400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Chaque </a:t>
            </a:r>
            <a:r>
              <a:rPr lang="fr-FR" sz="1400" dirty="0" err="1" smtClean="0">
                <a:solidFill>
                  <a:srgbClr val="000000"/>
                </a:solidFill>
                <a:latin typeface="BNPP Sans Extra Bold" pitchFamily="50" charset="0"/>
              </a:rPr>
              <a:t>token</a:t>
            </a:r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 commençant pas</a:t>
            </a:r>
            <a:endParaRPr lang="fr-FR" sz="1400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64088" y="3723878"/>
            <a:ext cx="1728192" cy="720080"/>
          </a:xfrm>
          <a:prstGeom prst="wedgeRectCallout">
            <a:avLst>
              <a:gd name="adj1" fmla="val -249380"/>
              <a:gd name="adj2" fmla="val -199920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Champ de recherche</a:t>
            </a:r>
            <a:endParaRPr lang="fr-FR" sz="1400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62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9512" y="195486"/>
            <a:ext cx="5760640" cy="64807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dirty="0" smtClean="0">
                <a:solidFill>
                  <a:srgbClr val="00925B"/>
                </a:solidFill>
                <a:latin typeface="BNPP Sans Extra Bold" pitchFamily="50" charset="0"/>
              </a:rPr>
              <a:t>Suggestions</a:t>
            </a:r>
            <a:r>
              <a:rPr lang="fr-FR" sz="2800" dirty="0" smtClean="0">
                <a:solidFill>
                  <a:srgbClr val="000000"/>
                </a:solidFill>
                <a:latin typeface="BNPP Sans Extra Bold" pitchFamily="50" charset="0"/>
              </a:rPr>
              <a:t>: Compléter la phrase…</a:t>
            </a:r>
            <a:endParaRPr lang="fr-FR" sz="100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43608" y="1275606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BNPP Sans" pitchFamily="50" charset="0"/>
              </a:rPr>
              <a:t>GET</a:t>
            </a:r>
            <a:r>
              <a:rPr lang="fr-FR" dirty="0">
                <a:solidFill>
                  <a:srgbClr val="FFFFFF"/>
                </a:solidFill>
                <a:latin typeface="BNPP Sans" pitchFamily="50" charset="0"/>
              </a:rPr>
              <a:t> /</a:t>
            </a:r>
            <a:r>
              <a:rPr lang="fr-FR" dirty="0" err="1">
                <a:solidFill>
                  <a:srgbClr val="FFFFFF"/>
                </a:solidFill>
                <a:latin typeface="BNPP Sans" pitchFamily="50" charset="0"/>
              </a:rPr>
              <a:t>cvs</a:t>
            </a:r>
            <a:r>
              <a:rPr lang="fr-FR" dirty="0">
                <a:solidFill>
                  <a:srgbClr val="FFFFFF"/>
                </a:solidFill>
                <a:latin typeface="BNPP Sans" pitchFamily="50" charset="0"/>
              </a:rPr>
              <a:t>/</a:t>
            </a:r>
            <a:r>
              <a:rPr lang="fr-FR" dirty="0" err="1">
                <a:solidFill>
                  <a:srgbClr val="FFFFFF"/>
                </a:solidFill>
                <a:latin typeface="BNPP Sans" pitchFamily="50" charset="0"/>
              </a:rPr>
              <a:t>cv_simple</a:t>
            </a:r>
            <a:r>
              <a:rPr lang="fr-FR" dirty="0">
                <a:solidFill>
                  <a:srgbClr val="FFFFFF"/>
                </a:solidFill>
                <a:latin typeface="BNPP Sans" pitchFamily="50" charset="0"/>
              </a:rPr>
              <a:t>/_</a:t>
            </a:r>
            <a:r>
              <a:rPr lang="fr-FR" dirty="0" err="1">
                <a:solidFill>
                  <a:srgbClr val="FFFFFF"/>
                </a:solidFill>
                <a:latin typeface="BNPP Sans" pitchFamily="50" charset="0"/>
              </a:rPr>
              <a:t>search</a:t>
            </a:r>
            <a:endParaRPr lang="fr-FR" dirty="0">
              <a:solidFill>
                <a:srgbClr val="FFFFFF"/>
              </a:solidFill>
              <a:latin typeface="BNPP Sans" pitchFamily="50" charset="0"/>
            </a:endParaRPr>
          </a:p>
          <a:p>
            <a:r>
              <a:rPr lang="fr-FR" dirty="0">
                <a:solidFill>
                  <a:srgbClr val="FFFFFF"/>
                </a:solidFill>
                <a:latin typeface="BNPP Sans" pitchFamily="50" charset="0"/>
              </a:rPr>
              <a:t> {</a:t>
            </a:r>
          </a:p>
          <a:p>
            <a:r>
              <a:rPr lang="fr-FR" dirty="0">
                <a:solidFill>
                  <a:srgbClr val="FFFFFF"/>
                </a:solidFill>
                <a:latin typeface="BNPP Sans" pitchFamily="50" charset="0"/>
              </a:rPr>
              <a:t>   "</a:t>
            </a:r>
            <a:r>
              <a:rPr lang="fr-FR" dirty="0" err="1">
                <a:solidFill>
                  <a:srgbClr val="00925B"/>
                </a:solidFill>
                <a:latin typeface="BNPP Sans" pitchFamily="50" charset="0"/>
              </a:rPr>
              <a:t>query</a:t>
            </a:r>
            <a:r>
              <a:rPr lang="fr-FR" dirty="0">
                <a:solidFill>
                  <a:srgbClr val="FFFFFF"/>
                </a:solidFill>
                <a:latin typeface="BNPP Sans" pitchFamily="50" charset="0"/>
              </a:rPr>
              <a:t>": {</a:t>
            </a:r>
          </a:p>
          <a:p>
            <a:r>
              <a:rPr lang="fr-FR" dirty="0">
                <a:solidFill>
                  <a:srgbClr val="FFFFFF"/>
                </a:solidFill>
                <a:latin typeface="BNPP Sans" pitchFamily="50" charset="0"/>
              </a:rPr>
              <a:t>     "</a:t>
            </a:r>
            <a:r>
              <a:rPr lang="fr-FR" dirty="0" err="1">
                <a:solidFill>
                  <a:srgbClr val="00925B"/>
                </a:solidFill>
                <a:latin typeface="BNPP Sans" pitchFamily="50" charset="0"/>
              </a:rPr>
              <a:t>match_phrase_prefix</a:t>
            </a:r>
            <a:r>
              <a:rPr lang="fr-FR" dirty="0">
                <a:solidFill>
                  <a:srgbClr val="FFFFFF"/>
                </a:solidFill>
                <a:latin typeface="BNPP Sans" pitchFamily="50" charset="0"/>
              </a:rPr>
              <a:t>": {</a:t>
            </a:r>
          </a:p>
          <a:p>
            <a:r>
              <a:rPr lang="fr-FR" dirty="0">
                <a:solidFill>
                  <a:srgbClr val="FFFFFF"/>
                </a:solidFill>
                <a:latin typeface="BNPP Sans" pitchFamily="50" charset="0"/>
              </a:rPr>
              <a:t>       "titre": {</a:t>
            </a:r>
          </a:p>
          <a:p>
            <a:r>
              <a:rPr lang="fr-FR" dirty="0">
                <a:solidFill>
                  <a:srgbClr val="FFFFFF"/>
                </a:solidFill>
                <a:latin typeface="BNPP Sans" pitchFamily="50" charset="0"/>
              </a:rPr>
              <a:t>         </a:t>
            </a:r>
            <a:r>
              <a:rPr lang="fr-FR" dirty="0" smtClean="0">
                <a:solidFill>
                  <a:srgbClr val="FFFFFF"/>
                </a:solidFill>
                <a:latin typeface="BNPP Sans" pitchFamily="50" charset="0"/>
              </a:rPr>
              <a:t>"</a:t>
            </a:r>
            <a:r>
              <a:rPr lang="fr-FR" dirty="0" err="1" smtClean="0">
                <a:solidFill>
                  <a:srgbClr val="00925B"/>
                </a:solidFill>
                <a:latin typeface="BNPP Sans" pitchFamily="50" charset="0"/>
              </a:rPr>
              <a:t>query</a:t>
            </a:r>
            <a:r>
              <a:rPr lang="fr-FR" dirty="0" smtClean="0">
                <a:solidFill>
                  <a:srgbClr val="FFFFFF"/>
                </a:solidFill>
                <a:latin typeface="BNPP Sans" pitchFamily="50" charset="0"/>
              </a:rPr>
              <a:t>": </a:t>
            </a:r>
            <a:r>
              <a:rPr lang="fr-FR" dirty="0">
                <a:solidFill>
                  <a:srgbClr val="FFFFFF"/>
                </a:solidFill>
                <a:latin typeface="BNPP Sans" pitchFamily="50" charset="0"/>
              </a:rPr>
              <a:t>"</a:t>
            </a:r>
            <a:r>
              <a:rPr lang="fr-FR" dirty="0" err="1">
                <a:solidFill>
                  <a:srgbClr val="FFFFFF"/>
                </a:solidFill>
                <a:latin typeface="BNPP Sans" pitchFamily="50" charset="0"/>
              </a:rPr>
              <a:t>Developpeur</a:t>
            </a:r>
            <a:r>
              <a:rPr lang="fr-FR" dirty="0">
                <a:solidFill>
                  <a:srgbClr val="FFFFFF"/>
                </a:solidFill>
                <a:latin typeface="BNPP Sans" pitchFamily="50" charset="0"/>
              </a:rPr>
              <a:t> JAVA/JEE et </a:t>
            </a:r>
            <a:r>
              <a:rPr lang="fr-FR" dirty="0" smtClean="0">
                <a:solidFill>
                  <a:srgbClr val="FFFFFF"/>
                </a:solidFill>
                <a:latin typeface="BNPP Sans" pitchFamily="50" charset="0"/>
              </a:rPr>
              <a:t>",</a:t>
            </a:r>
          </a:p>
          <a:p>
            <a:r>
              <a:rPr lang="fr-FR" dirty="0" smtClean="0">
                <a:solidFill>
                  <a:srgbClr val="FFFFFF"/>
                </a:solidFill>
                <a:latin typeface="BNPP Sans" pitchFamily="50" charset="0"/>
              </a:rPr>
              <a:t>         "</a:t>
            </a:r>
            <a:r>
              <a:rPr lang="fr-FR" dirty="0" err="1">
                <a:solidFill>
                  <a:srgbClr val="00925B"/>
                </a:solidFill>
                <a:latin typeface="BNPP Sans" pitchFamily="50" charset="0"/>
              </a:rPr>
              <a:t>slop</a:t>
            </a:r>
            <a:r>
              <a:rPr lang="fr-FR" dirty="0" smtClean="0">
                <a:solidFill>
                  <a:srgbClr val="FFFFFF"/>
                </a:solidFill>
                <a:latin typeface="BNPP Sans" pitchFamily="50" charset="0"/>
              </a:rPr>
              <a:t>" : 3</a:t>
            </a:r>
            <a:endParaRPr lang="fr-FR" dirty="0">
              <a:solidFill>
                <a:srgbClr val="FFFFFF"/>
              </a:solidFill>
              <a:latin typeface="BNPP Sans" pitchFamily="50" charset="0"/>
            </a:endParaRPr>
          </a:p>
          <a:p>
            <a:r>
              <a:rPr lang="fr-FR" dirty="0">
                <a:solidFill>
                  <a:srgbClr val="FFFFFF"/>
                </a:solidFill>
                <a:latin typeface="BNPP Sans" pitchFamily="50" charset="0"/>
              </a:rPr>
              <a:t>       }</a:t>
            </a:r>
          </a:p>
          <a:p>
            <a:r>
              <a:rPr lang="fr-FR" dirty="0">
                <a:solidFill>
                  <a:srgbClr val="FFFFFF"/>
                </a:solidFill>
                <a:latin typeface="BNPP Sans" pitchFamily="50" charset="0"/>
              </a:rPr>
              <a:t>      </a:t>
            </a:r>
          </a:p>
          <a:p>
            <a:r>
              <a:rPr lang="fr-FR" dirty="0">
                <a:solidFill>
                  <a:srgbClr val="FFFFFF"/>
                </a:solidFill>
                <a:latin typeface="BNPP Sans" pitchFamily="50" charset="0"/>
              </a:rPr>
              <a:t>     }</a:t>
            </a:r>
          </a:p>
          <a:p>
            <a:r>
              <a:rPr lang="fr-FR" dirty="0">
                <a:solidFill>
                  <a:srgbClr val="FFFFFF"/>
                </a:solidFill>
                <a:latin typeface="BNPP Sans" pitchFamily="50" charset="0"/>
              </a:rPr>
              <a:t>   </a:t>
            </a:r>
            <a:r>
              <a:rPr lang="fr-FR" dirty="0" smtClean="0">
                <a:solidFill>
                  <a:srgbClr val="FFFFFF"/>
                </a:solidFill>
                <a:latin typeface="BNPP Sans" pitchFamily="50" charset="0"/>
              </a:rPr>
              <a:t>}</a:t>
            </a:r>
            <a:endParaRPr lang="fr-FR" dirty="0">
              <a:solidFill>
                <a:srgbClr val="FFFFFF"/>
              </a:solidFill>
              <a:latin typeface="BNPP Sans" pitchFamily="50" charset="0"/>
            </a:endParaRPr>
          </a:p>
          <a:p>
            <a:r>
              <a:rPr lang="fr-FR" dirty="0" smtClean="0">
                <a:solidFill>
                  <a:srgbClr val="FFFFFF"/>
                </a:solidFill>
                <a:latin typeface="BNPP Sans" pitchFamily="50" charset="0"/>
              </a:rPr>
              <a:t>}</a:t>
            </a:r>
            <a:endParaRPr lang="fr-FR" dirty="0">
              <a:solidFill>
                <a:srgbClr val="FFFFFF"/>
              </a:solidFill>
              <a:latin typeface="BNPP Sans" pitchFamily="5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48264" y="3006875"/>
            <a:ext cx="1728192" cy="720080"/>
          </a:xfrm>
          <a:prstGeom prst="wedgeRectCallout">
            <a:avLst>
              <a:gd name="adj1" fmla="val -304069"/>
              <a:gd name="adj2" fmla="val -22780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Sauter jusqu’à 3 </a:t>
            </a:r>
            <a:r>
              <a:rPr lang="fr-FR" sz="1400" dirty="0" err="1" smtClean="0">
                <a:solidFill>
                  <a:srgbClr val="000000"/>
                </a:solidFill>
                <a:latin typeface="BNPP Sans Extra Bold" pitchFamily="50" charset="0"/>
              </a:rPr>
              <a:t>tokens</a:t>
            </a:r>
            <a:endParaRPr lang="fr-FR" sz="1400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60232" y="1203598"/>
            <a:ext cx="1728192" cy="720080"/>
          </a:xfrm>
          <a:prstGeom prst="wedgeRectCallout">
            <a:avLst>
              <a:gd name="adj1" fmla="val -297400"/>
              <a:gd name="adj2" fmla="val 91400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Complétion d’une phrase</a:t>
            </a:r>
            <a:endParaRPr lang="fr-FR" sz="1400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27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 txBox="1">
            <a:spLocks/>
          </p:cNvSpPr>
          <p:nvPr/>
        </p:nvSpPr>
        <p:spPr>
          <a:xfrm>
            <a:off x="2150731" y="2283718"/>
            <a:ext cx="484253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Focus</a:t>
            </a:r>
            <a:endParaRPr lang="fr-FR" sz="2400" dirty="0"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85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9512" y="195486"/>
            <a:ext cx="6840760" cy="64807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2800" dirty="0" err="1" smtClean="0">
                <a:solidFill>
                  <a:srgbClr val="00925B"/>
                </a:solidFill>
                <a:latin typeface="BNPP Sans Extra Bold" pitchFamily="50" charset="0"/>
              </a:rPr>
              <a:t>Highlight</a:t>
            </a:r>
            <a:r>
              <a:rPr lang="fr-FR" sz="2800" dirty="0" smtClean="0">
                <a:solidFill>
                  <a:srgbClr val="00925B"/>
                </a:solidFill>
                <a:latin typeface="BNPP Sans Extra Bold" pitchFamily="50" charset="0"/>
              </a:rPr>
              <a:t> </a:t>
            </a:r>
            <a:r>
              <a:rPr lang="fr-FR" sz="2800" dirty="0" smtClean="0">
                <a:solidFill>
                  <a:srgbClr val="000000"/>
                </a:solidFill>
                <a:latin typeface="BNPP Sans Extra Bold" pitchFamily="50" charset="0"/>
              </a:rPr>
              <a:t>(</a:t>
            </a:r>
            <a:r>
              <a:rPr lang="fr-FR" sz="2000" dirty="0">
                <a:solidFill>
                  <a:srgbClr val="000000"/>
                </a:solidFill>
                <a:latin typeface="BNPP Sans Extra Bold" pitchFamily="50" charset="0"/>
              </a:rPr>
              <a:t>prout </a:t>
            </a:r>
            <a:r>
              <a:rPr lang="fr-FR" sz="2000" dirty="0" err="1">
                <a:solidFill>
                  <a:srgbClr val="000000"/>
                </a:solidFill>
                <a:latin typeface="BNPP Sans Extra Bold" pitchFamily="50" charset="0"/>
              </a:rPr>
              <a:t>prout</a:t>
            </a:r>
            <a:r>
              <a:rPr lang="fr-FR" sz="2000" dirty="0">
                <a:solidFill>
                  <a:srgbClr val="000000"/>
                </a:solidFill>
                <a:latin typeface="BNPP Sans Extra Bold" pitchFamily="50" charset="0"/>
              </a:rPr>
              <a:t> mais </a:t>
            </a:r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ça aide quand même </a:t>
            </a:r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  <a:sym typeface="Wingdings" panose="05000000000000000000" pitchFamily="2" charset="2"/>
              </a:rPr>
              <a:t></a:t>
            </a:r>
            <a:r>
              <a:rPr lang="fr-FR" sz="2800" dirty="0" smtClean="0">
                <a:solidFill>
                  <a:srgbClr val="000000"/>
                </a:solidFill>
                <a:latin typeface="BNPP Sans Extra Bold" pitchFamily="50" charset="0"/>
                <a:sym typeface="Wingdings" panose="05000000000000000000" pitchFamily="2" charset="2"/>
              </a:rPr>
              <a:t>)</a:t>
            </a:r>
            <a:endParaRPr lang="fr-FR" sz="100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43608" y="1131590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BNPP Sans" pitchFamily="50" charset="0"/>
              </a:rPr>
              <a:t>GET </a:t>
            </a:r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/</a:t>
            </a:r>
            <a:r>
              <a:rPr lang="fr-FR" dirty="0" err="1">
                <a:solidFill>
                  <a:schemeClr val="bg1"/>
                </a:solidFill>
                <a:latin typeface="BNPP Sans" pitchFamily="50" charset="0"/>
              </a:rPr>
              <a:t>cvs</a:t>
            </a:r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/</a:t>
            </a:r>
            <a:r>
              <a:rPr lang="fr-FR" dirty="0" err="1">
                <a:solidFill>
                  <a:schemeClr val="bg1"/>
                </a:solidFill>
                <a:latin typeface="BNPP Sans" pitchFamily="50" charset="0"/>
              </a:rPr>
              <a:t>cv_simple</a:t>
            </a:r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/_</a:t>
            </a:r>
            <a:r>
              <a:rPr lang="fr-FR" dirty="0" err="1">
                <a:solidFill>
                  <a:schemeClr val="bg1"/>
                </a:solidFill>
                <a:latin typeface="BNPP Sans" pitchFamily="50" charset="0"/>
              </a:rPr>
              <a:t>search</a:t>
            </a:r>
            <a:endParaRPr lang="fr-FR" dirty="0">
              <a:solidFill>
                <a:schemeClr val="bg1"/>
              </a:solidFill>
              <a:latin typeface="BNPP Sans" pitchFamily="50" charset="0"/>
            </a:endParaRPr>
          </a:p>
          <a:p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{</a:t>
            </a:r>
          </a:p>
          <a:p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  "</a:t>
            </a:r>
            <a:r>
              <a:rPr lang="fr-FR" dirty="0" err="1">
                <a:solidFill>
                  <a:srgbClr val="00925B"/>
                </a:solidFill>
                <a:latin typeface="BNPP Sans" pitchFamily="50" charset="0"/>
              </a:rPr>
              <a:t>query</a:t>
            </a:r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": </a:t>
            </a:r>
            <a:r>
              <a:rPr lang="fr-FR" dirty="0" smtClean="0">
                <a:solidFill>
                  <a:schemeClr val="bg1"/>
                </a:solidFill>
                <a:latin typeface="BNPP Sans" pitchFamily="50" charset="0"/>
              </a:rPr>
              <a:t>{ …</a:t>
            </a:r>
            <a:endParaRPr lang="fr-FR" dirty="0">
              <a:solidFill>
                <a:schemeClr val="bg1"/>
              </a:solidFill>
              <a:latin typeface="BNPP Sans" pitchFamily="50" charset="0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BNPP Sans" pitchFamily="50" charset="0"/>
              </a:rPr>
              <a:t>}, </a:t>
            </a:r>
            <a:endParaRPr lang="fr-FR" dirty="0">
              <a:solidFill>
                <a:schemeClr val="bg1"/>
              </a:solidFill>
              <a:latin typeface="BNPP Sans" pitchFamily="50" charset="0"/>
            </a:endParaRPr>
          </a:p>
          <a:p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     </a:t>
            </a:r>
          </a:p>
          <a:p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    "</a:t>
            </a:r>
            <a:r>
              <a:rPr lang="fr-FR" dirty="0" err="1">
                <a:solidFill>
                  <a:srgbClr val="00925B"/>
                </a:solidFill>
                <a:latin typeface="BNPP Sans" pitchFamily="50" charset="0"/>
              </a:rPr>
              <a:t>highlight</a:t>
            </a:r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" : {</a:t>
            </a:r>
          </a:p>
          <a:p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        "</a:t>
            </a:r>
            <a:r>
              <a:rPr lang="fr-FR" dirty="0" err="1">
                <a:solidFill>
                  <a:srgbClr val="00925B"/>
                </a:solidFill>
                <a:latin typeface="BNPP Sans" pitchFamily="50" charset="0"/>
              </a:rPr>
              <a:t>fields</a:t>
            </a:r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" : {</a:t>
            </a:r>
          </a:p>
          <a:p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            "titre" : {}</a:t>
            </a:r>
          </a:p>
          <a:p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        },</a:t>
            </a:r>
          </a:p>
          <a:p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        "</a:t>
            </a:r>
            <a:r>
              <a:rPr lang="fr-FR" dirty="0" err="1">
                <a:solidFill>
                  <a:srgbClr val="00925B"/>
                </a:solidFill>
                <a:latin typeface="BNPP Sans" pitchFamily="50" charset="0"/>
              </a:rPr>
              <a:t>pre_tags</a:t>
            </a:r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": ["&lt;b&gt;"],</a:t>
            </a:r>
          </a:p>
          <a:p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        "</a:t>
            </a:r>
            <a:r>
              <a:rPr lang="fr-FR" dirty="0" err="1">
                <a:solidFill>
                  <a:srgbClr val="00925B"/>
                </a:solidFill>
                <a:latin typeface="BNPP Sans" pitchFamily="50" charset="0"/>
              </a:rPr>
              <a:t>post_tags</a:t>
            </a:r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": ["&lt;/b&gt;"]</a:t>
            </a:r>
          </a:p>
          <a:p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    }</a:t>
            </a:r>
          </a:p>
          <a:p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5004048" y="2783861"/>
            <a:ext cx="3384376" cy="388776"/>
          </a:xfrm>
          <a:prstGeom prst="wedgeRectCallout">
            <a:avLst>
              <a:gd name="adj1" fmla="val -106474"/>
              <a:gd name="adj2" fmla="val -10611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200" dirty="0" smtClean="0">
                <a:solidFill>
                  <a:srgbClr val="000000"/>
                </a:solidFill>
                <a:latin typeface="BNPP Sans Extra Bold" pitchFamily="50" charset="0"/>
              </a:rPr>
              <a:t>Champs à mettre en exergue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3723878"/>
            <a:ext cx="3384376" cy="388776"/>
          </a:xfrm>
          <a:prstGeom prst="wedgeRectCallout">
            <a:avLst>
              <a:gd name="adj1" fmla="val -90127"/>
              <a:gd name="adj2" fmla="val -58046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200" dirty="0" smtClean="0">
                <a:solidFill>
                  <a:srgbClr val="000000"/>
                </a:solidFill>
                <a:latin typeface="BNPP Sans Extra Bold" pitchFamily="50" charset="0"/>
              </a:rPr>
              <a:t>Choisir la balise </a:t>
            </a:r>
          </a:p>
        </p:txBody>
      </p:sp>
    </p:spTree>
    <p:extLst>
      <p:ext uri="{BB962C8B-B14F-4D97-AF65-F5344CB8AC3E}">
        <p14:creationId xmlns:p14="http://schemas.microsoft.com/office/powerpoint/2010/main" val="266219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97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 txBox="1">
            <a:spLocks/>
          </p:cNvSpPr>
          <p:nvPr/>
        </p:nvSpPr>
        <p:spPr>
          <a:xfrm>
            <a:off x="2150731" y="2283718"/>
            <a:ext cx="484253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solidFill>
                  <a:schemeClr val="bg1"/>
                </a:solidFill>
                <a:latin typeface="BNPP Sans" pitchFamily="50" charset="0"/>
              </a:rPr>
              <a:t>Démo Suggestions</a:t>
            </a:r>
            <a:endParaRPr lang="fr-FR" sz="2400" dirty="0">
              <a:solidFill>
                <a:schemeClr val="bg1"/>
              </a:solidFill>
              <a:latin typeface="BNPP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1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 txBox="1">
            <a:spLocks/>
          </p:cNvSpPr>
          <p:nvPr/>
        </p:nvSpPr>
        <p:spPr>
          <a:xfrm>
            <a:off x="2150731" y="2283718"/>
            <a:ext cx="484253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Chercher un mot, une phrase</a:t>
            </a:r>
            <a:endParaRPr lang="fr-FR" sz="2400" dirty="0"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51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052" y="141698"/>
            <a:ext cx="6349148" cy="84587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2800" dirty="0" smtClean="0">
                <a:solidFill>
                  <a:srgbClr val="00925B"/>
                </a:solidFill>
                <a:latin typeface="BNPP Sans Extra Bold" pitchFamily="50" charset="0"/>
              </a:rPr>
              <a:t>Chercher un mot avec exactitude sans penser à la casse </a:t>
            </a:r>
            <a:endParaRPr lang="fr-FR" sz="100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43608" y="1487562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BNPP Sans" pitchFamily="50" charset="0"/>
              </a:rPr>
              <a:t>GET </a:t>
            </a:r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BNPP Sans" pitchFamily="50" charset="0"/>
              </a:rPr>
              <a:t>cvs</a:t>
            </a:r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BNPP Sans" pitchFamily="50" charset="0"/>
              </a:rPr>
              <a:t>cv_simple</a:t>
            </a:r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/_search</a:t>
            </a:r>
          </a:p>
          <a:p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  "</a:t>
            </a:r>
            <a:r>
              <a:rPr lang="en-US" dirty="0">
                <a:solidFill>
                  <a:srgbClr val="00975F"/>
                </a:solidFill>
                <a:latin typeface="BNPP Sans" pitchFamily="50" charset="0"/>
              </a:rPr>
              <a:t>query</a:t>
            </a:r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": {</a:t>
            </a:r>
          </a:p>
          <a:p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    "</a:t>
            </a:r>
            <a:r>
              <a:rPr lang="en-US" dirty="0">
                <a:solidFill>
                  <a:srgbClr val="00975F"/>
                </a:solidFill>
                <a:latin typeface="BNPP Sans" pitchFamily="50" charset="0"/>
              </a:rPr>
              <a:t>match</a:t>
            </a:r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": {</a:t>
            </a:r>
          </a:p>
          <a:p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      "</a:t>
            </a:r>
            <a:r>
              <a:rPr lang="en-US" dirty="0">
                <a:solidFill>
                  <a:srgbClr val="00975F"/>
                </a:solidFill>
                <a:latin typeface="BNPP Sans" pitchFamily="50" charset="0"/>
              </a:rPr>
              <a:t>nom</a:t>
            </a:r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": "parker"</a:t>
            </a:r>
          </a:p>
          <a:p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    }</a:t>
            </a:r>
          </a:p>
          <a:p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  </a:t>
            </a:r>
            <a:r>
              <a:rPr lang="en-US" dirty="0" smtClean="0">
                <a:solidFill>
                  <a:schemeClr val="bg1"/>
                </a:solidFill>
                <a:latin typeface="BNPP Sans" pitchFamily="50" charset="0"/>
              </a:rPr>
              <a:t>} </a:t>
            </a:r>
            <a:endParaRPr lang="en-US" dirty="0">
              <a:solidFill>
                <a:schemeClr val="bg1"/>
              </a:solidFill>
              <a:latin typeface="BNPP Sans" pitchFamily="50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}</a:t>
            </a:r>
            <a:endParaRPr lang="fr-FR" dirty="0">
              <a:solidFill>
                <a:schemeClr val="bg1"/>
              </a:solidFill>
              <a:latin typeface="BNPP Sans" pitchFamily="5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96136" y="2233709"/>
            <a:ext cx="1440160" cy="388776"/>
          </a:xfrm>
          <a:prstGeom prst="wedgeRectCallout">
            <a:avLst>
              <a:gd name="adj1" fmla="val -274090"/>
              <a:gd name="adj2" fmla="val 9153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200" dirty="0" smtClean="0">
                <a:solidFill>
                  <a:srgbClr val="000000"/>
                </a:solidFill>
                <a:latin typeface="BNPP Sans Extra Bold" pitchFamily="50" charset="0"/>
              </a:rPr>
              <a:t>Recherche exacte</a:t>
            </a:r>
            <a:endParaRPr lang="fr-FR" sz="120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32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052" y="195486"/>
            <a:ext cx="6709188" cy="64807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2800" dirty="0" smtClean="0">
                <a:solidFill>
                  <a:srgbClr val="00925B"/>
                </a:solidFill>
                <a:latin typeface="BNPP Sans Extra Bold" pitchFamily="50" charset="0"/>
              </a:rPr>
              <a:t>Chercher une phrase </a:t>
            </a:r>
            <a:r>
              <a:rPr lang="fr-FR" sz="2800" dirty="0" smtClean="0">
                <a:solidFill>
                  <a:srgbClr val="C00000"/>
                </a:solidFill>
                <a:latin typeface="BNPP Sans Extra Bold" pitchFamily="50" charset="0"/>
              </a:rPr>
              <a:t>même avec erreur</a:t>
            </a:r>
            <a:endParaRPr lang="fr-FR" sz="1000" dirty="0" smtClean="0">
              <a:solidFill>
                <a:srgbClr val="C00000"/>
              </a:solidFill>
              <a:latin typeface="BNPP Sans Extra Bold" pitchFamily="50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43608" y="1275606"/>
            <a:ext cx="66247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BNPP Sans" pitchFamily="50" charset="0"/>
              </a:rPr>
              <a:t>GET </a:t>
            </a:r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BNPP Sans" pitchFamily="50" charset="0"/>
              </a:rPr>
              <a:t>cvs</a:t>
            </a:r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BNPP Sans" pitchFamily="50" charset="0"/>
              </a:rPr>
              <a:t>cv_simple</a:t>
            </a:r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/_search</a:t>
            </a:r>
          </a:p>
          <a:p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 {</a:t>
            </a:r>
          </a:p>
          <a:p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   "</a:t>
            </a:r>
            <a:r>
              <a:rPr lang="en-US" dirty="0">
                <a:solidFill>
                  <a:srgbClr val="00925B"/>
                </a:solidFill>
                <a:latin typeface="BNPP Sans" pitchFamily="50" charset="0"/>
              </a:rPr>
              <a:t>query</a:t>
            </a:r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": {</a:t>
            </a:r>
          </a:p>
          <a:p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     "</a:t>
            </a:r>
            <a:r>
              <a:rPr lang="en-US" dirty="0" err="1">
                <a:solidFill>
                  <a:srgbClr val="00925B"/>
                </a:solidFill>
                <a:latin typeface="BNPP Sans" pitchFamily="50" charset="0"/>
              </a:rPr>
              <a:t>match_phrase</a:t>
            </a:r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": {</a:t>
            </a:r>
          </a:p>
          <a:p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       "</a:t>
            </a:r>
            <a:r>
              <a:rPr lang="en-US" dirty="0">
                <a:solidFill>
                  <a:srgbClr val="00925B"/>
                </a:solidFill>
                <a:latin typeface="BNPP Sans" pitchFamily="50" charset="0"/>
              </a:rPr>
              <a:t>description</a:t>
            </a:r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": {</a:t>
            </a:r>
          </a:p>
          <a:p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         "</a:t>
            </a:r>
            <a:r>
              <a:rPr lang="en-US" dirty="0">
                <a:solidFill>
                  <a:srgbClr val="00925B"/>
                </a:solidFill>
                <a:latin typeface="BNPP Sans" pitchFamily="50" charset="0"/>
              </a:rPr>
              <a:t>query</a:t>
            </a:r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": "grace à des </a:t>
            </a:r>
            <a:r>
              <a:rPr lang="en-US" dirty="0" err="1">
                <a:solidFill>
                  <a:schemeClr val="bg1"/>
                </a:solidFill>
                <a:latin typeface="BNPP Sans" pitchFamily="50" charset="0"/>
              </a:rPr>
              <a:t>moines</a:t>
            </a:r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NPP Sans" pitchFamily="50" charset="0"/>
              </a:rPr>
              <a:t>tibetains</a:t>
            </a:r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"</a:t>
            </a:r>
          </a:p>
          <a:p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         , "</a:t>
            </a:r>
            <a:r>
              <a:rPr lang="en-US" dirty="0">
                <a:solidFill>
                  <a:srgbClr val="00925B"/>
                </a:solidFill>
                <a:latin typeface="BNPP Sans" pitchFamily="50" charset="0"/>
              </a:rPr>
              <a:t>slop</a:t>
            </a:r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": 2</a:t>
            </a:r>
          </a:p>
          <a:p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       }</a:t>
            </a:r>
          </a:p>
          <a:p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      </a:t>
            </a:r>
          </a:p>
          <a:p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     }</a:t>
            </a:r>
          </a:p>
          <a:p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   }</a:t>
            </a:r>
          </a:p>
          <a:p>
            <a:r>
              <a:rPr lang="en-US" dirty="0">
                <a:solidFill>
                  <a:schemeClr val="bg1"/>
                </a:solidFill>
                <a:latin typeface="BNPP Sans" pitchFamily="50" charset="0"/>
              </a:rPr>
              <a:t> }</a:t>
            </a:r>
            <a:endParaRPr lang="fr-FR" dirty="0">
              <a:solidFill>
                <a:schemeClr val="bg1"/>
              </a:solidFill>
              <a:latin typeface="BNPP Sans" pitchFamily="5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0" y="4011910"/>
            <a:ext cx="3384376" cy="388776"/>
          </a:xfrm>
          <a:prstGeom prst="wedgeRectCallout">
            <a:avLst>
              <a:gd name="adj1" fmla="val -106020"/>
              <a:gd name="adj2" fmla="val -261623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200" dirty="0" smtClean="0">
                <a:solidFill>
                  <a:srgbClr val="000000"/>
                </a:solidFill>
                <a:latin typeface="BNPP Sans Extra Bold" pitchFamily="50" charset="0"/>
              </a:rPr>
              <a:t>Oublier jusqu’à 2 mots dans la phrase</a:t>
            </a:r>
          </a:p>
        </p:txBody>
      </p:sp>
    </p:spTree>
    <p:extLst>
      <p:ext uri="{BB962C8B-B14F-4D97-AF65-F5344CB8AC3E}">
        <p14:creationId xmlns:p14="http://schemas.microsoft.com/office/powerpoint/2010/main" val="352090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03598"/>
            <a:ext cx="7623531" cy="3359522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Espace réservé du contenu 1"/>
          <p:cNvSpPr txBox="1">
            <a:spLocks/>
          </p:cNvSpPr>
          <p:nvPr/>
        </p:nvSpPr>
        <p:spPr>
          <a:xfrm>
            <a:off x="3680901" y="51470"/>
            <a:ext cx="1782198" cy="494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4" r:link="rId5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Aujourd’hui</a:t>
            </a:r>
            <a:endParaRPr lang="fr-FR" sz="2400" dirty="0"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85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 txBox="1">
            <a:spLocks/>
          </p:cNvSpPr>
          <p:nvPr/>
        </p:nvSpPr>
        <p:spPr>
          <a:xfrm>
            <a:off x="2150730" y="2283718"/>
            <a:ext cx="5301589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Mais je ne sais pas ce que cherche …</a:t>
            </a:r>
            <a:endParaRPr lang="fr-FR" sz="2400" dirty="0"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12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9512" y="195486"/>
            <a:ext cx="5760640" cy="64807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2800" dirty="0" smtClean="0">
                <a:solidFill>
                  <a:srgbClr val="00925B"/>
                </a:solidFill>
                <a:latin typeface="BNPP Sans Extra Bold" pitchFamily="50" charset="0"/>
              </a:rPr>
              <a:t>Le droit à l’erreur</a:t>
            </a:r>
            <a:endParaRPr lang="fr-FR" sz="100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43608" y="1275606"/>
            <a:ext cx="51845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BNPP Sans" pitchFamily="50" charset="0"/>
              </a:rPr>
              <a:t>GET </a:t>
            </a:r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/</a:t>
            </a:r>
            <a:r>
              <a:rPr lang="fr-FR" dirty="0" err="1">
                <a:solidFill>
                  <a:schemeClr val="bg1"/>
                </a:solidFill>
                <a:latin typeface="BNPP Sans" pitchFamily="50" charset="0"/>
              </a:rPr>
              <a:t>cvs</a:t>
            </a:r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/</a:t>
            </a:r>
            <a:r>
              <a:rPr lang="fr-FR" dirty="0" err="1">
                <a:solidFill>
                  <a:schemeClr val="bg1"/>
                </a:solidFill>
                <a:latin typeface="BNPP Sans" pitchFamily="50" charset="0"/>
              </a:rPr>
              <a:t>cv_simple</a:t>
            </a:r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/_</a:t>
            </a:r>
            <a:r>
              <a:rPr lang="fr-FR" dirty="0" err="1">
                <a:solidFill>
                  <a:schemeClr val="bg1"/>
                </a:solidFill>
                <a:latin typeface="BNPP Sans" pitchFamily="50" charset="0"/>
              </a:rPr>
              <a:t>search</a:t>
            </a:r>
            <a:endParaRPr lang="fr-FR" dirty="0">
              <a:solidFill>
                <a:schemeClr val="bg1"/>
              </a:solidFill>
              <a:latin typeface="BNPP Sans" pitchFamily="50" charset="0"/>
            </a:endParaRPr>
          </a:p>
          <a:p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{</a:t>
            </a:r>
          </a:p>
          <a:p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  "</a:t>
            </a:r>
            <a:r>
              <a:rPr lang="fr-FR" dirty="0" err="1">
                <a:solidFill>
                  <a:srgbClr val="00925B"/>
                </a:solidFill>
                <a:latin typeface="BNPP Sans" pitchFamily="50" charset="0"/>
              </a:rPr>
              <a:t>query</a:t>
            </a:r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": {</a:t>
            </a:r>
          </a:p>
          <a:p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    "</a:t>
            </a:r>
            <a:r>
              <a:rPr lang="fr-FR" dirty="0" err="1">
                <a:solidFill>
                  <a:srgbClr val="00925B"/>
                </a:solidFill>
                <a:latin typeface="BNPP Sans" pitchFamily="50" charset="0"/>
              </a:rPr>
              <a:t>fuzzy</a:t>
            </a:r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": {</a:t>
            </a:r>
          </a:p>
          <a:p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      "</a:t>
            </a:r>
            <a:r>
              <a:rPr lang="fr-FR" dirty="0">
                <a:solidFill>
                  <a:srgbClr val="00925B"/>
                </a:solidFill>
                <a:latin typeface="BNPP Sans" pitchFamily="50" charset="0"/>
              </a:rPr>
              <a:t>nom</a:t>
            </a:r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": {</a:t>
            </a:r>
          </a:p>
          <a:p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        "</a:t>
            </a:r>
            <a:r>
              <a:rPr lang="fr-FR" dirty="0">
                <a:solidFill>
                  <a:srgbClr val="00925B"/>
                </a:solidFill>
                <a:latin typeface="BNPP Sans" pitchFamily="50" charset="0"/>
              </a:rPr>
              <a:t>value</a:t>
            </a:r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": "</a:t>
            </a:r>
            <a:r>
              <a:rPr lang="fr-FR" dirty="0" err="1">
                <a:solidFill>
                  <a:schemeClr val="bg1"/>
                </a:solidFill>
                <a:latin typeface="BNPP Sans" pitchFamily="50" charset="0"/>
              </a:rPr>
              <a:t>pxker</a:t>
            </a:r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"</a:t>
            </a:r>
          </a:p>
          <a:p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        , "</a:t>
            </a:r>
            <a:r>
              <a:rPr lang="fr-FR" dirty="0" err="1">
                <a:solidFill>
                  <a:srgbClr val="00925B"/>
                </a:solidFill>
                <a:latin typeface="BNPP Sans" pitchFamily="50" charset="0"/>
              </a:rPr>
              <a:t>fuzziness</a:t>
            </a:r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": 2</a:t>
            </a:r>
          </a:p>
          <a:p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      }</a:t>
            </a:r>
          </a:p>
          <a:p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    }</a:t>
            </a:r>
          </a:p>
          <a:p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  },</a:t>
            </a:r>
          </a:p>
          <a:p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  "_source": ["nom", "prenom"]</a:t>
            </a:r>
          </a:p>
          <a:p>
            <a:r>
              <a:rPr lang="fr-FR" dirty="0">
                <a:solidFill>
                  <a:schemeClr val="bg1"/>
                </a:solidFill>
                <a:latin typeface="BNPP Sans" pitchFamily="50" charset="0"/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0" y="4011910"/>
            <a:ext cx="2520280" cy="388776"/>
          </a:xfrm>
          <a:prstGeom prst="wedgeRectCallout">
            <a:avLst>
              <a:gd name="adj1" fmla="val -92397"/>
              <a:gd name="adj2" fmla="val -249764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200" dirty="0" smtClean="0">
                <a:solidFill>
                  <a:srgbClr val="000000"/>
                </a:solidFill>
                <a:latin typeface="BNPP Sans Extra Bold" pitchFamily="50" charset="0"/>
              </a:rPr>
              <a:t>Droit d’erreur jusqu’à 2 caractères</a:t>
            </a:r>
          </a:p>
        </p:txBody>
      </p:sp>
    </p:spTree>
    <p:extLst>
      <p:ext uri="{BB962C8B-B14F-4D97-AF65-F5344CB8AC3E}">
        <p14:creationId xmlns:p14="http://schemas.microsoft.com/office/powerpoint/2010/main" val="113137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71600" y="555526"/>
            <a:ext cx="5760640" cy="648072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2800" dirty="0" smtClean="0">
                <a:solidFill>
                  <a:schemeClr val="bg1"/>
                </a:solidFill>
                <a:latin typeface="BNPP Sans Extra Bold" pitchFamily="50" charset="0"/>
              </a:rPr>
              <a:t>Mais ce n’est pas suffisant …</a:t>
            </a:r>
            <a:endParaRPr lang="fr-FR" sz="1000" dirty="0" smtClean="0">
              <a:solidFill>
                <a:schemeClr val="bg1"/>
              </a:solidFill>
              <a:latin typeface="BNPP Sans Extra Bold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59632" y="1635646"/>
            <a:ext cx="7200800" cy="648072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BNPP Sans Extra Bold" pitchFamily="50" charset="0"/>
              </a:rPr>
              <a:t>On doit pouvoir trouver un mot/phrase même si on a pas le mot </a:t>
            </a:r>
            <a:r>
              <a:rPr lang="fr-FR" sz="2400" dirty="0" smtClean="0">
                <a:solidFill>
                  <a:srgbClr val="00975F"/>
                </a:solidFill>
                <a:latin typeface="BNPP Sans Extra Bold" pitchFamily="50" charset="0"/>
              </a:rPr>
              <a:t>entier </a:t>
            </a:r>
            <a:endParaRPr lang="fr-FR" sz="900" dirty="0" smtClean="0">
              <a:solidFill>
                <a:srgbClr val="00975F"/>
              </a:solidFill>
              <a:latin typeface="BNPP Sans Extra Bold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59632" y="2859782"/>
            <a:ext cx="7200800" cy="648072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BNPP Sans Extra Bold" pitchFamily="50" charset="0"/>
              </a:rPr>
              <a:t>Et les </a:t>
            </a:r>
            <a:r>
              <a:rPr lang="fr-FR" sz="2400" dirty="0" smtClean="0">
                <a:solidFill>
                  <a:srgbClr val="00975F"/>
                </a:solidFill>
                <a:latin typeface="BNPP Sans Extra Bold" pitchFamily="50" charset="0"/>
              </a:rPr>
              <a:t>accents</a:t>
            </a:r>
            <a:r>
              <a:rPr lang="fr-FR" sz="2400" dirty="0" smtClean="0">
                <a:solidFill>
                  <a:schemeClr val="bg1"/>
                </a:solidFill>
                <a:latin typeface="BNPP Sans Extra Bold" pitchFamily="50" charset="0"/>
              </a:rPr>
              <a:t> alors?</a:t>
            </a:r>
            <a:endParaRPr lang="fr-FR" sz="900" dirty="0" smtClean="0">
              <a:solidFill>
                <a:schemeClr val="bg1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2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 txBox="1">
            <a:spLocks/>
          </p:cNvSpPr>
          <p:nvPr/>
        </p:nvSpPr>
        <p:spPr>
          <a:xfrm>
            <a:off x="2150731" y="2283718"/>
            <a:ext cx="484253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Les </a:t>
            </a:r>
            <a:r>
              <a:rPr lang="fr-FR" sz="2400" dirty="0" err="1" smtClean="0">
                <a:latin typeface="BNPP Type" pitchFamily="50" charset="0"/>
              </a:rPr>
              <a:t>ngrams</a:t>
            </a:r>
            <a:endParaRPr lang="fr-FR" sz="2400" dirty="0"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8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 txBox="1">
            <a:spLocks/>
          </p:cNvSpPr>
          <p:nvPr/>
        </p:nvSpPr>
        <p:spPr>
          <a:xfrm>
            <a:off x="377788" y="1131590"/>
            <a:ext cx="838842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Le </a:t>
            </a:r>
            <a:r>
              <a:rPr lang="fr-FR" sz="2400" dirty="0" err="1" smtClean="0">
                <a:latin typeface="BNPP Type" pitchFamily="50" charset="0"/>
              </a:rPr>
              <a:t>tokenizer</a:t>
            </a:r>
            <a:r>
              <a:rPr lang="fr-FR" sz="2400" dirty="0" smtClean="0">
                <a:latin typeface="BNPP Type" pitchFamily="50" charset="0"/>
              </a:rPr>
              <a:t> </a:t>
            </a:r>
            <a:r>
              <a:rPr lang="fr-FR" sz="2400" dirty="0" err="1" smtClean="0">
                <a:latin typeface="BNPP Type" pitchFamily="50" charset="0"/>
              </a:rPr>
              <a:t>ngram</a:t>
            </a:r>
            <a:r>
              <a:rPr lang="fr-FR" sz="2400" dirty="0" smtClean="0">
                <a:latin typeface="BNPP Type" pitchFamily="50" charset="0"/>
              </a:rPr>
              <a:t> d’abord divise le texte en des </a:t>
            </a:r>
            <a:r>
              <a:rPr lang="fr-FR" sz="2400" dirty="0" err="1" smtClean="0">
                <a:latin typeface="BNPP Type" pitchFamily="50" charset="0"/>
              </a:rPr>
              <a:t>tokens</a:t>
            </a:r>
            <a:r>
              <a:rPr lang="fr-FR" sz="2400" dirty="0" smtClean="0">
                <a:latin typeface="BNPP Type" pitchFamily="50" charset="0"/>
              </a:rPr>
              <a:t>.</a:t>
            </a:r>
            <a:endParaRPr lang="fr-FR" sz="2400" dirty="0">
              <a:latin typeface="BNPP Type" pitchFamily="50" charset="0"/>
            </a:endParaRPr>
          </a:p>
        </p:txBody>
      </p:sp>
      <p:sp>
        <p:nvSpPr>
          <p:cNvPr id="4" name="Espace réservé du contenu 1"/>
          <p:cNvSpPr txBox="1">
            <a:spLocks/>
          </p:cNvSpPr>
          <p:nvPr/>
        </p:nvSpPr>
        <p:spPr>
          <a:xfrm>
            <a:off x="323528" y="2571750"/>
            <a:ext cx="8388424" cy="936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Ensuite pour chaque </a:t>
            </a:r>
            <a:r>
              <a:rPr lang="fr-FR" sz="2400" dirty="0" err="1" smtClean="0">
                <a:latin typeface="BNPP Type" pitchFamily="50" charset="0"/>
              </a:rPr>
              <a:t>token</a:t>
            </a:r>
            <a:r>
              <a:rPr lang="fr-FR" sz="2400" dirty="0" smtClean="0">
                <a:latin typeface="BNPP Type" pitchFamily="50" charset="0"/>
              </a:rPr>
              <a:t> avec une fenêtre glissante, il va découper en continu le </a:t>
            </a:r>
            <a:r>
              <a:rPr lang="fr-FR" sz="2400" dirty="0" err="1" smtClean="0">
                <a:latin typeface="BNPP Type" pitchFamily="50" charset="0"/>
              </a:rPr>
              <a:t>token</a:t>
            </a:r>
            <a:r>
              <a:rPr lang="fr-FR" sz="2400" dirty="0" smtClean="0">
                <a:latin typeface="BNPP Type" pitchFamily="50" charset="0"/>
              </a:rPr>
              <a:t> en des petits </a:t>
            </a:r>
            <a:r>
              <a:rPr lang="fr-FR" sz="2400" dirty="0" err="1" smtClean="0">
                <a:latin typeface="BNPP Type" pitchFamily="50" charset="0"/>
              </a:rPr>
              <a:t>tokens</a:t>
            </a:r>
            <a:r>
              <a:rPr lang="fr-FR" sz="2400" dirty="0" smtClean="0">
                <a:latin typeface="BNPP Type" pitchFamily="50" charset="0"/>
              </a:rPr>
              <a:t>  </a:t>
            </a:r>
            <a:endParaRPr lang="fr-FR" sz="2400" dirty="0">
              <a:latin typeface="BNPP Type" pitchFamily="50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55752" cy="915566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400" dirty="0" smtClean="0">
                <a:solidFill>
                  <a:srgbClr val="FFFFFF"/>
                </a:solidFill>
                <a:latin typeface="BNPP Sans Extra Bold" pitchFamily="50" charset="0"/>
              </a:rPr>
              <a:t>NGRAM</a:t>
            </a:r>
            <a:endParaRPr lang="fr-FR" sz="1400" dirty="0" smtClean="0">
              <a:solidFill>
                <a:srgbClr val="FFFFFF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3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71800" y="1059582"/>
            <a:ext cx="3600400" cy="504056"/>
          </a:xfrm>
          <a:prstGeom prst="rect">
            <a:avLst/>
          </a:prstGeom>
          <a:solidFill>
            <a:schemeClr val="bg1"/>
          </a:solidFill>
          <a:ln w="222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T   r   a   v   a   i   l</a:t>
            </a:r>
            <a:endParaRPr lang="fr-FR" sz="1400" dirty="0" smtClean="0">
              <a:solidFill>
                <a:srgbClr val="000000"/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2267744" y="3003798"/>
            <a:ext cx="4680520" cy="504056"/>
            <a:chOff x="2339752" y="2931790"/>
            <a:chExt cx="4680520" cy="504056"/>
          </a:xfrm>
        </p:grpSpPr>
        <p:sp>
          <p:nvSpPr>
            <p:cNvPr id="5" name="Rectangle 4"/>
            <p:cNvSpPr/>
            <p:nvPr/>
          </p:nvSpPr>
          <p:spPr>
            <a:xfrm>
              <a:off x="2339752" y="2931790"/>
              <a:ext cx="720080" cy="50405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tr</a:t>
              </a:r>
              <a:endParaRPr lang="fr-FR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131840" y="2931790"/>
              <a:ext cx="720080" cy="50405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ra</a:t>
              </a:r>
              <a:endParaRPr lang="fr-FR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923928" y="2931790"/>
              <a:ext cx="720080" cy="50405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av</a:t>
              </a:r>
              <a:endParaRPr lang="fr-FR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6016" y="2931790"/>
              <a:ext cx="720080" cy="50405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va</a:t>
              </a:r>
              <a:endParaRPr lang="fr-FR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508104" y="2931790"/>
              <a:ext cx="720080" cy="50405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ai</a:t>
              </a:r>
              <a:endParaRPr lang="fr-FR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00192" y="2931790"/>
              <a:ext cx="720080" cy="50405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il</a:t>
              </a:r>
              <a:endParaRPr lang="fr-FR" sz="1400" dirty="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0"/>
            <a:ext cx="9155752" cy="915566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400" dirty="0" smtClean="0">
                <a:solidFill>
                  <a:srgbClr val="FFFFFF"/>
                </a:solidFill>
                <a:latin typeface="BNPP Sans Extra Bold" pitchFamily="50" charset="0"/>
              </a:rPr>
              <a:t>Exemple </a:t>
            </a:r>
            <a:r>
              <a:rPr lang="fr-FR" sz="4400" dirty="0" smtClean="0">
                <a:solidFill>
                  <a:srgbClr val="FFFFFF"/>
                </a:solidFill>
                <a:latin typeface="BNPP Sans Extra Bold" pitchFamily="50" charset="0"/>
              </a:rPr>
              <a:t>avec un </a:t>
            </a:r>
            <a:r>
              <a:rPr lang="fr-FR" sz="4400" dirty="0">
                <a:solidFill>
                  <a:srgbClr val="FFFFFF"/>
                </a:solidFill>
                <a:latin typeface="BNPP Sans Extra Bold" pitchFamily="50" charset="0"/>
              </a:rPr>
              <a:t>b</a:t>
            </a:r>
            <a:r>
              <a:rPr lang="fr-FR" sz="4400" dirty="0" smtClean="0">
                <a:solidFill>
                  <a:srgbClr val="FFFFFF"/>
                </a:solidFill>
                <a:latin typeface="BNPP Sans Extra Bold" pitchFamily="50" charset="0"/>
              </a:rPr>
              <a:t>igrame</a:t>
            </a:r>
            <a:endParaRPr lang="fr-FR" sz="1400" dirty="0" smtClean="0">
              <a:solidFill>
                <a:srgbClr val="FFFFFF"/>
              </a:solidFill>
              <a:latin typeface="BNPP Sans Extra Bold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54008" y="1059582"/>
            <a:ext cx="720080" cy="540060"/>
          </a:xfrm>
          <a:prstGeom prst="rect">
            <a:avLst/>
          </a:prstGeom>
          <a:solidFill>
            <a:schemeClr val="accent1">
              <a:alpha val="45000"/>
            </a:schemeClr>
          </a:solidFill>
          <a:ln w="25400">
            <a:solidFill>
              <a:srgbClr val="000000"/>
            </a:solidFill>
          </a:ln>
          <a:effectLst>
            <a:glow rad="127000">
              <a:schemeClr val="accent1">
                <a:alpha val="0"/>
              </a:schemeClr>
            </a:glow>
            <a:outerShdw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4" name="Flèche vers le bas 13"/>
          <p:cNvSpPr/>
          <p:nvPr/>
        </p:nvSpPr>
        <p:spPr>
          <a:xfrm>
            <a:off x="4211960" y="1995686"/>
            <a:ext cx="576064" cy="792088"/>
          </a:xfrm>
          <a:prstGeom prst="downArrow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83568" y="4083918"/>
            <a:ext cx="3384376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2000" dirty="0" smtClean="0">
                <a:solidFill>
                  <a:srgbClr val="00925B"/>
                </a:solidFill>
                <a:latin typeface="BNPP Sans Extra Bold" pitchFamily="50" charset="0"/>
              </a:rPr>
              <a:t>Analyse</a:t>
            </a:r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 à l’indexation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860032" y="4083918"/>
            <a:ext cx="3528392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2000" dirty="0" smtClean="0">
                <a:solidFill>
                  <a:srgbClr val="00925B"/>
                </a:solidFill>
                <a:latin typeface="BNPP Sans Extra Bold" pitchFamily="50" charset="0"/>
              </a:rPr>
              <a:t>Analyse</a:t>
            </a:r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 ou non de la requête</a:t>
            </a:r>
          </a:p>
        </p:txBody>
      </p:sp>
    </p:spTree>
    <p:extLst>
      <p:ext uri="{BB962C8B-B14F-4D97-AF65-F5344CB8AC3E}">
        <p14:creationId xmlns:p14="http://schemas.microsoft.com/office/powerpoint/2010/main" val="343466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965 -0.0034 L -0.04722 -0.0034 " pathEditMode="relative" rAng="0" ptsTypes="AA">
                                      <p:cBhvr>
                                        <p:cTn id="6" dur="6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/>
      <p:bldP spid="1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55752" cy="915566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400" dirty="0" smtClean="0">
                <a:solidFill>
                  <a:srgbClr val="FFFFFF"/>
                </a:solidFill>
                <a:latin typeface="BNPP Sans Extra Bold" pitchFamily="50" charset="0"/>
              </a:rPr>
              <a:t>Code</a:t>
            </a:r>
            <a:endParaRPr lang="fr-FR" sz="1400" dirty="0" smtClean="0">
              <a:solidFill>
                <a:srgbClr val="FFFFFF"/>
              </a:solidFill>
              <a:latin typeface="BNPP Sans Extra Bold" pitchFamily="50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7544" y="987574"/>
            <a:ext cx="76328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  <a:latin typeface="BNPP Sans" pitchFamily="50" charset="0"/>
              </a:rPr>
              <a:t>PUT</a:t>
            </a:r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 /</a:t>
            </a:r>
            <a:r>
              <a:rPr lang="fr-FR" sz="1400" dirty="0" err="1">
                <a:solidFill>
                  <a:srgbClr val="000000"/>
                </a:solidFill>
                <a:latin typeface="BNPP Sans" pitchFamily="50" charset="0"/>
              </a:rPr>
              <a:t>cvs</a:t>
            </a:r>
            <a:endParaRPr lang="fr-FR" sz="1400" dirty="0">
              <a:solidFill>
                <a:srgbClr val="000000"/>
              </a:solidFill>
              <a:latin typeface="BNPP Sans" pitchFamily="50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{</a:t>
            </a:r>
          </a:p>
          <a:p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  "</a:t>
            </a:r>
            <a:r>
              <a:rPr lang="fr-FR" sz="1400" dirty="0">
                <a:solidFill>
                  <a:srgbClr val="00925B"/>
                </a:solidFill>
                <a:latin typeface="BNPP Sans" pitchFamily="50" charset="0"/>
              </a:rPr>
              <a:t>settings</a:t>
            </a:r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": {</a:t>
            </a:r>
          </a:p>
          <a:p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    "</a:t>
            </a:r>
            <a:r>
              <a:rPr lang="fr-FR" sz="1400" dirty="0" err="1">
                <a:solidFill>
                  <a:srgbClr val="00925B"/>
                </a:solidFill>
                <a:latin typeface="BNPP Sans" pitchFamily="50" charset="0"/>
              </a:rPr>
              <a:t>analysis</a:t>
            </a:r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": {</a:t>
            </a:r>
          </a:p>
          <a:p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      "</a:t>
            </a:r>
            <a:r>
              <a:rPr lang="fr-FR" sz="1400" dirty="0" err="1">
                <a:solidFill>
                  <a:srgbClr val="00925B"/>
                </a:solidFill>
                <a:latin typeface="BNPP Sans" pitchFamily="50" charset="0"/>
              </a:rPr>
              <a:t>analyzer</a:t>
            </a:r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": {</a:t>
            </a:r>
          </a:p>
          <a:p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        "</a:t>
            </a:r>
            <a:r>
              <a:rPr lang="fr-FR" sz="1400" dirty="0" err="1">
                <a:solidFill>
                  <a:srgbClr val="000000"/>
                </a:solidFill>
                <a:latin typeface="BNPP Sans" pitchFamily="50" charset="0"/>
              </a:rPr>
              <a:t>analyzer_ngram_without_accent</a:t>
            </a:r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": {</a:t>
            </a:r>
          </a:p>
          <a:p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          "</a:t>
            </a:r>
            <a:r>
              <a:rPr lang="fr-FR" sz="1400" dirty="0" err="1">
                <a:solidFill>
                  <a:srgbClr val="00925B"/>
                </a:solidFill>
                <a:latin typeface="BNPP Sans" pitchFamily="50" charset="0"/>
              </a:rPr>
              <a:t>tokenizer</a:t>
            </a:r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": "</a:t>
            </a:r>
            <a:r>
              <a:rPr lang="fr-FR" sz="1400" dirty="0" err="1">
                <a:solidFill>
                  <a:srgbClr val="000000"/>
                </a:solidFill>
                <a:latin typeface="BNPP Sans" pitchFamily="50" charset="0"/>
              </a:rPr>
              <a:t>ngram_tokenizer</a:t>
            </a:r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",</a:t>
            </a:r>
          </a:p>
          <a:p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          "</a:t>
            </a:r>
            <a:r>
              <a:rPr lang="fr-FR" sz="1400" dirty="0" err="1">
                <a:solidFill>
                  <a:srgbClr val="00925B"/>
                </a:solidFill>
                <a:latin typeface="BNPP Sans" pitchFamily="50" charset="0"/>
              </a:rPr>
              <a:t>filter</a:t>
            </a:r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": ["</a:t>
            </a:r>
            <a:r>
              <a:rPr lang="fr-FR" sz="1400" dirty="0" err="1">
                <a:solidFill>
                  <a:srgbClr val="000000"/>
                </a:solidFill>
                <a:latin typeface="BNPP Sans" pitchFamily="50" charset="0"/>
              </a:rPr>
              <a:t>lowercase</a:t>
            </a:r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", "</a:t>
            </a:r>
            <a:r>
              <a:rPr lang="fr-FR" sz="1400" dirty="0" err="1">
                <a:solidFill>
                  <a:srgbClr val="000000"/>
                </a:solidFill>
                <a:latin typeface="BNPP Sans" pitchFamily="50" charset="0"/>
              </a:rPr>
              <a:t>asciifolding</a:t>
            </a:r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"]</a:t>
            </a:r>
          </a:p>
          <a:p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        }</a:t>
            </a:r>
          </a:p>
          <a:p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      },</a:t>
            </a:r>
          </a:p>
          <a:p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      "</a:t>
            </a:r>
            <a:r>
              <a:rPr lang="fr-FR" sz="1400" dirty="0" err="1">
                <a:solidFill>
                  <a:srgbClr val="00925B"/>
                </a:solidFill>
                <a:latin typeface="BNPP Sans" pitchFamily="50" charset="0"/>
              </a:rPr>
              <a:t>tokenizer</a:t>
            </a:r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": {</a:t>
            </a:r>
          </a:p>
          <a:p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        "</a:t>
            </a:r>
            <a:r>
              <a:rPr lang="fr-FR" sz="1400" dirty="0" err="1">
                <a:solidFill>
                  <a:srgbClr val="00925B"/>
                </a:solidFill>
                <a:latin typeface="BNPP Sans" pitchFamily="50" charset="0"/>
              </a:rPr>
              <a:t>ngram_tokenizer</a:t>
            </a:r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": {</a:t>
            </a:r>
          </a:p>
          <a:p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          "</a:t>
            </a:r>
            <a:r>
              <a:rPr lang="fr-FR" sz="1400" dirty="0">
                <a:solidFill>
                  <a:srgbClr val="00925B"/>
                </a:solidFill>
                <a:latin typeface="BNPP Sans" pitchFamily="50" charset="0"/>
              </a:rPr>
              <a:t>type</a:t>
            </a:r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": "</a:t>
            </a:r>
            <a:r>
              <a:rPr lang="fr-FR" sz="1400" dirty="0" err="1">
                <a:solidFill>
                  <a:srgbClr val="000000"/>
                </a:solidFill>
                <a:latin typeface="BNPP Sans" pitchFamily="50" charset="0"/>
              </a:rPr>
              <a:t>ngram</a:t>
            </a:r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",</a:t>
            </a:r>
          </a:p>
          <a:p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          "</a:t>
            </a:r>
            <a:r>
              <a:rPr lang="fr-FR" sz="1400" dirty="0" err="1">
                <a:solidFill>
                  <a:srgbClr val="00925B"/>
                </a:solidFill>
                <a:latin typeface="BNPP Sans" pitchFamily="50" charset="0"/>
              </a:rPr>
              <a:t>min_gram</a:t>
            </a:r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": 2,</a:t>
            </a:r>
          </a:p>
          <a:p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          "</a:t>
            </a:r>
            <a:r>
              <a:rPr lang="fr-FR" sz="1400" dirty="0" err="1">
                <a:solidFill>
                  <a:srgbClr val="00925B"/>
                </a:solidFill>
                <a:latin typeface="BNPP Sans" pitchFamily="50" charset="0"/>
              </a:rPr>
              <a:t>max_gram</a:t>
            </a:r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": </a:t>
            </a:r>
            <a:r>
              <a:rPr lang="fr-FR" sz="1400" dirty="0" smtClean="0">
                <a:solidFill>
                  <a:srgbClr val="000000"/>
                </a:solidFill>
                <a:latin typeface="BNPP Sans" pitchFamily="50" charset="0"/>
              </a:rPr>
              <a:t>2        </a:t>
            </a:r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}</a:t>
            </a:r>
          </a:p>
          <a:p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      }</a:t>
            </a:r>
          </a:p>
          <a:p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    }</a:t>
            </a:r>
          </a:p>
          <a:p>
            <a:r>
              <a:rPr lang="fr-FR" sz="1400" dirty="0">
                <a:solidFill>
                  <a:srgbClr val="000000"/>
                </a:solidFill>
                <a:latin typeface="BNPP Sans" pitchFamily="50" charset="0"/>
              </a:rPr>
              <a:t>  </a:t>
            </a:r>
            <a:r>
              <a:rPr lang="fr-FR" sz="1400" dirty="0" smtClean="0">
                <a:solidFill>
                  <a:srgbClr val="000000"/>
                </a:solidFill>
                <a:latin typeface="BNPP Sans" pitchFamily="50" charset="0"/>
              </a:rPr>
              <a:t>}}</a:t>
            </a:r>
            <a:endParaRPr lang="fr-FR" sz="1400" dirty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868144" y="1563638"/>
            <a:ext cx="2520280" cy="388776"/>
          </a:xfrm>
          <a:prstGeom prst="wedgeRectCallout">
            <a:avLst>
              <a:gd name="adj1" fmla="val -161912"/>
              <a:gd name="adj2" fmla="val 94141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200" dirty="0" smtClean="0">
                <a:solidFill>
                  <a:srgbClr val="000000"/>
                </a:solidFill>
                <a:latin typeface="BNPP Sans Extra Bold" pitchFamily="50" charset="0"/>
              </a:rPr>
              <a:t>Nom de notre </a:t>
            </a:r>
            <a:r>
              <a:rPr lang="fr-FR" sz="1200" dirty="0" err="1" smtClean="0">
                <a:solidFill>
                  <a:srgbClr val="000000"/>
                </a:solidFill>
                <a:latin typeface="BNPP Sans Extra Bold" pitchFamily="50" charset="0"/>
              </a:rPr>
              <a:t>analyzer</a:t>
            </a:r>
            <a:endParaRPr lang="fr-FR" sz="120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28184" y="2715766"/>
            <a:ext cx="2520280" cy="388776"/>
          </a:xfrm>
          <a:prstGeom prst="wedgeRectCallout">
            <a:avLst>
              <a:gd name="adj1" fmla="val -143008"/>
              <a:gd name="adj2" fmla="val -67929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200" smtClean="0">
                <a:solidFill>
                  <a:srgbClr val="000000"/>
                </a:solidFill>
                <a:latin typeface="BNPP Sans Extra Bold" pitchFamily="50" charset="0"/>
              </a:rPr>
              <a:t>Gestion </a:t>
            </a:r>
            <a:r>
              <a:rPr lang="fr-FR" sz="1200" dirty="0" smtClean="0">
                <a:solidFill>
                  <a:srgbClr val="000000"/>
                </a:solidFill>
                <a:latin typeface="BNPP Sans Extra Bold" pitchFamily="50" charset="0"/>
              </a:rPr>
              <a:t>des </a:t>
            </a:r>
            <a:r>
              <a:rPr lang="fr-FR" sz="1200" smtClean="0">
                <a:solidFill>
                  <a:srgbClr val="000000"/>
                </a:solidFill>
                <a:latin typeface="BNPP Sans Extra Bold" pitchFamily="50" charset="0"/>
              </a:rPr>
              <a:t>accents offert </a:t>
            </a:r>
            <a:r>
              <a:rPr lang="fr-FR" sz="1200" dirty="0" smtClean="0">
                <a:solidFill>
                  <a:srgbClr val="000000"/>
                </a:solidFill>
                <a:latin typeface="BNPP Sans Extra Bold" pitchFamily="50" charset="0"/>
              </a:rPr>
              <a:t>par </a:t>
            </a:r>
            <a:r>
              <a:rPr lang="fr-FR" sz="1200" dirty="0" err="1" smtClean="0">
                <a:solidFill>
                  <a:srgbClr val="000000"/>
                </a:solidFill>
                <a:latin typeface="BNPP Sans Extra Bold" pitchFamily="50" charset="0"/>
              </a:rPr>
              <a:t>ElasticSearch</a:t>
            </a:r>
            <a:endParaRPr lang="fr-FR" sz="120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20544" y="3479118"/>
            <a:ext cx="2520280" cy="388776"/>
          </a:xfrm>
          <a:prstGeom prst="wedgeRectCallout">
            <a:avLst>
              <a:gd name="adj1" fmla="val -183254"/>
              <a:gd name="adj2" fmla="val 113906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200" dirty="0" err="1" smtClean="0">
                <a:solidFill>
                  <a:srgbClr val="000000"/>
                </a:solidFill>
                <a:latin typeface="BNPP Sans Extra Bold" pitchFamily="50" charset="0"/>
              </a:rPr>
              <a:t>Trigrame</a:t>
            </a:r>
            <a:endParaRPr lang="fr-FR" sz="120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19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97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 txBox="1">
            <a:spLocks/>
          </p:cNvSpPr>
          <p:nvPr/>
        </p:nvSpPr>
        <p:spPr>
          <a:xfrm>
            <a:off x="2150731" y="2283718"/>
            <a:ext cx="484253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solidFill>
                  <a:srgbClr val="FFFFFF"/>
                </a:solidFill>
                <a:latin typeface="BNPP Sans" pitchFamily="50" charset="0"/>
              </a:rPr>
              <a:t>Démo « je ne sais pas ce que je cherche » </a:t>
            </a:r>
            <a:endParaRPr lang="fr-FR" sz="2400" dirty="0">
              <a:solidFill>
                <a:srgbClr val="FFFFFF"/>
              </a:solidFill>
              <a:latin typeface="BNPP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65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 txBox="1">
            <a:spLocks/>
          </p:cNvSpPr>
          <p:nvPr/>
        </p:nvSpPr>
        <p:spPr>
          <a:xfrm>
            <a:off x="2150731" y="-20538"/>
            <a:ext cx="484253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Mais encore …</a:t>
            </a:r>
            <a:endParaRPr lang="fr-FR" sz="2400" dirty="0">
              <a:latin typeface="BNPP Type" pitchFamily="5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9512" y="2211710"/>
            <a:ext cx="2016224" cy="64807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2800" dirty="0" smtClean="0">
                <a:solidFill>
                  <a:srgbClr val="00925B"/>
                </a:solidFill>
                <a:latin typeface="BNPP Sans Extra Bold" pitchFamily="50" charset="0"/>
              </a:rPr>
              <a:t>Shingles :</a:t>
            </a:r>
            <a:endParaRPr lang="fr-FR" sz="100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512" y="3651870"/>
            <a:ext cx="2016224" cy="64807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2800" dirty="0" err="1" smtClean="0">
                <a:solidFill>
                  <a:srgbClr val="00925B"/>
                </a:solidFill>
                <a:latin typeface="BNPP Sans Extra Bold" pitchFamily="50" charset="0"/>
              </a:rPr>
              <a:t>Stemming</a:t>
            </a:r>
            <a:r>
              <a:rPr lang="fr-FR" sz="2800" dirty="0" smtClean="0">
                <a:solidFill>
                  <a:srgbClr val="00925B"/>
                </a:solidFill>
                <a:latin typeface="BNPP Sans Extra Bold" pitchFamily="50" charset="0"/>
              </a:rPr>
              <a:t> :</a:t>
            </a:r>
            <a:endParaRPr lang="fr-FR" sz="100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9512" y="627534"/>
            <a:ext cx="2232248" cy="64807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2800" dirty="0" err="1" smtClean="0">
                <a:solidFill>
                  <a:srgbClr val="00925B"/>
                </a:solidFill>
                <a:latin typeface="BNPP Sans Extra Bold" pitchFamily="50" charset="0"/>
              </a:rPr>
              <a:t>Edge</a:t>
            </a:r>
            <a:r>
              <a:rPr lang="fr-FR" sz="2800" dirty="0" smtClean="0">
                <a:solidFill>
                  <a:srgbClr val="00925B"/>
                </a:solidFill>
                <a:latin typeface="BNPP Sans Extra Bold" pitchFamily="50" charset="0"/>
              </a:rPr>
              <a:t> grams :</a:t>
            </a:r>
            <a:endParaRPr lang="fr-FR" sz="100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339752" y="809970"/>
            <a:ext cx="5184576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600" dirty="0" smtClean="0">
                <a:solidFill>
                  <a:srgbClr val="000000"/>
                </a:solidFill>
                <a:latin typeface="BNPP Type" pitchFamily="50" charset="0"/>
              </a:rPr>
              <a:t>Une variante de </a:t>
            </a:r>
            <a:r>
              <a:rPr lang="fr-FR" sz="1600" b="1" dirty="0" err="1" smtClean="0">
                <a:solidFill>
                  <a:srgbClr val="00925B"/>
                </a:solidFill>
                <a:latin typeface="BNPP Type" pitchFamily="50" charset="0"/>
              </a:rPr>
              <a:t>ngram</a:t>
            </a:r>
            <a:r>
              <a:rPr lang="fr-FR" sz="1600" dirty="0" smtClean="0">
                <a:solidFill>
                  <a:srgbClr val="00925B"/>
                </a:solidFill>
                <a:latin typeface="BNPP Type" pitchFamily="50" charset="0"/>
              </a:rPr>
              <a:t> </a:t>
            </a:r>
            <a:r>
              <a:rPr lang="fr-FR" sz="1600" dirty="0" smtClean="0">
                <a:solidFill>
                  <a:srgbClr val="000000"/>
                </a:solidFill>
                <a:latin typeface="BNPP Type" pitchFamily="50" charset="0"/>
              </a:rPr>
              <a:t>qui part toujours du départ</a:t>
            </a:r>
            <a:endParaRPr lang="fr-FR" sz="1600" dirty="0" smtClean="0">
              <a:solidFill>
                <a:srgbClr val="000000"/>
              </a:solidFill>
              <a:latin typeface="BNPP Type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23728" y="1347614"/>
            <a:ext cx="1008112" cy="360040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Type" pitchFamily="50" charset="0"/>
              </a:rPr>
              <a:t>spaghetti</a:t>
            </a:r>
            <a:endParaRPr lang="fr-FR" sz="1400" dirty="0" smtClean="0">
              <a:solidFill>
                <a:srgbClr val="000000"/>
              </a:solidFill>
              <a:latin typeface="BNPP Type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83968" y="1347614"/>
            <a:ext cx="622168" cy="360040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Type" pitchFamily="50" charset="0"/>
              </a:rPr>
              <a:t>spa</a:t>
            </a:r>
            <a:endParaRPr lang="fr-FR" sz="1400" dirty="0" smtClean="0">
              <a:solidFill>
                <a:srgbClr val="000000"/>
              </a:solidFill>
              <a:latin typeface="BNPP Type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26181" y="1347614"/>
            <a:ext cx="622168" cy="360040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err="1" smtClean="0">
                <a:solidFill>
                  <a:srgbClr val="000000"/>
                </a:solidFill>
                <a:latin typeface="BNPP Type" pitchFamily="50" charset="0"/>
              </a:rPr>
              <a:t>spag</a:t>
            </a:r>
            <a:endParaRPr lang="fr-FR" sz="1400" dirty="0" smtClean="0">
              <a:solidFill>
                <a:srgbClr val="000000"/>
              </a:solidFill>
              <a:latin typeface="BNPP Type" pitchFamily="50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98104" y="1347614"/>
            <a:ext cx="838192" cy="360040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err="1" smtClean="0">
                <a:solidFill>
                  <a:srgbClr val="000000"/>
                </a:solidFill>
                <a:latin typeface="BNPP Type" pitchFamily="50" charset="0"/>
              </a:rPr>
              <a:t>spaghe</a:t>
            </a:r>
            <a:endParaRPr lang="fr-FR" sz="1400" dirty="0" smtClean="0">
              <a:solidFill>
                <a:srgbClr val="000000"/>
              </a:solidFill>
              <a:latin typeface="BNPP Type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90212" y="1347614"/>
            <a:ext cx="781988" cy="360040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err="1" smtClean="0">
                <a:solidFill>
                  <a:srgbClr val="000000"/>
                </a:solidFill>
                <a:latin typeface="BNPP Type" pitchFamily="50" charset="0"/>
              </a:rPr>
              <a:t>spagh</a:t>
            </a:r>
            <a:endParaRPr lang="fr-FR" sz="1400" dirty="0" smtClean="0">
              <a:solidFill>
                <a:srgbClr val="000000"/>
              </a:solidFill>
              <a:latin typeface="BNPP Type" pitchFamily="50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262200" y="1347614"/>
            <a:ext cx="838192" cy="360040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err="1" smtClean="0">
                <a:solidFill>
                  <a:srgbClr val="000000"/>
                </a:solidFill>
                <a:latin typeface="BNPP Type" pitchFamily="50" charset="0"/>
              </a:rPr>
              <a:t>spaghet</a:t>
            </a:r>
            <a:endParaRPr lang="fr-FR" sz="1400" dirty="0" smtClean="0">
              <a:solidFill>
                <a:srgbClr val="000000"/>
              </a:solidFill>
              <a:latin typeface="BNPP Type" pitchFamily="50" charset="0"/>
            </a:endParaRPr>
          </a:p>
        </p:txBody>
      </p:sp>
      <p:sp>
        <p:nvSpPr>
          <p:cNvPr id="14" name="Flèche droite 13"/>
          <p:cNvSpPr/>
          <p:nvPr/>
        </p:nvSpPr>
        <p:spPr>
          <a:xfrm>
            <a:off x="3347864" y="1419622"/>
            <a:ext cx="720080" cy="180020"/>
          </a:xfrm>
          <a:prstGeom prst="rightArrow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182672" y="1347614"/>
            <a:ext cx="457200" cy="2843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dirty="0" smtClean="0">
                <a:solidFill>
                  <a:srgbClr val="000000"/>
                </a:solidFill>
                <a:latin typeface="BNPP Sans Extra Bold" pitchFamily="50" charset="0"/>
              </a:rPr>
              <a:t>Ex : </a:t>
            </a:r>
            <a:endParaRPr lang="fr-FR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794424" y="2394146"/>
            <a:ext cx="5184576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600" dirty="0" smtClean="0">
                <a:solidFill>
                  <a:srgbClr val="000000"/>
                </a:solidFill>
                <a:latin typeface="BNPP Type" pitchFamily="50" charset="0"/>
              </a:rPr>
              <a:t>Un </a:t>
            </a:r>
            <a:r>
              <a:rPr lang="fr-FR" sz="1600" b="1" dirty="0" err="1" smtClean="0">
                <a:solidFill>
                  <a:srgbClr val="00925B"/>
                </a:solidFill>
                <a:latin typeface="BNPP Type" pitchFamily="50" charset="0"/>
              </a:rPr>
              <a:t>ngram</a:t>
            </a:r>
            <a:r>
              <a:rPr lang="fr-FR" sz="1600" dirty="0" smtClean="0">
                <a:solidFill>
                  <a:srgbClr val="00925B"/>
                </a:solidFill>
                <a:latin typeface="BNPP Type" pitchFamily="50" charset="0"/>
              </a:rPr>
              <a:t> </a:t>
            </a:r>
            <a:r>
              <a:rPr lang="fr-FR" sz="1600" dirty="0" smtClean="0">
                <a:solidFill>
                  <a:srgbClr val="000000"/>
                </a:solidFill>
                <a:latin typeface="BNPP Type" pitchFamily="50" charset="0"/>
              </a:rPr>
              <a:t>au niveau </a:t>
            </a:r>
            <a:r>
              <a:rPr lang="fr-FR" sz="1600" dirty="0" err="1" smtClean="0">
                <a:solidFill>
                  <a:srgbClr val="000000"/>
                </a:solidFill>
                <a:latin typeface="BNPP Type" pitchFamily="50" charset="0"/>
              </a:rPr>
              <a:t>token</a:t>
            </a:r>
            <a:r>
              <a:rPr lang="fr-FR" sz="1600" dirty="0" smtClean="0">
                <a:solidFill>
                  <a:srgbClr val="000000"/>
                </a:solidFill>
                <a:latin typeface="BNPP Type" pitchFamily="50" charset="0"/>
              </a:rPr>
              <a:t> , pas au niveau caractère</a:t>
            </a:r>
            <a:endParaRPr lang="fr-FR" sz="1600" dirty="0" smtClean="0">
              <a:solidFill>
                <a:srgbClr val="000000"/>
              </a:solidFill>
              <a:latin typeface="BNPP Type" pitchFamily="50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31640" y="3075806"/>
            <a:ext cx="1805152" cy="360040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Type" pitchFamily="50" charset="0"/>
              </a:rPr>
              <a:t>Je développe en java</a:t>
            </a:r>
            <a:endParaRPr lang="fr-FR" sz="1400" dirty="0" smtClean="0">
              <a:solidFill>
                <a:srgbClr val="000000"/>
              </a:solidFill>
              <a:latin typeface="BNPP Type" pitchFamily="50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94069" y="3075806"/>
            <a:ext cx="1408396" cy="360040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Type" pitchFamily="50" charset="0"/>
              </a:rPr>
              <a:t>Je </a:t>
            </a:r>
            <a:r>
              <a:rPr lang="fr-FR" sz="1400" dirty="0" err="1" smtClean="0">
                <a:solidFill>
                  <a:srgbClr val="000000"/>
                </a:solidFill>
                <a:latin typeface="BNPP Type" pitchFamily="50" charset="0"/>
              </a:rPr>
              <a:t>developpe</a:t>
            </a:r>
            <a:endParaRPr lang="fr-FR" sz="1400" dirty="0" smtClean="0">
              <a:solidFill>
                <a:srgbClr val="000000"/>
              </a:solidFill>
              <a:latin typeface="BNPP Type" pitchFamily="50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728368" y="3075806"/>
            <a:ext cx="1419017" cy="360040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err="1">
                <a:solidFill>
                  <a:srgbClr val="000000"/>
                </a:solidFill>
                <a:latin typeface="BNPP Type" pitchFamily="50" charset="0"/>
              </a:rPr>
              <a:t>d</a:t>
            </a:r>
            <a:r>
              <a:rPr lang="fr-FR" sz="1400" dirty="0" err="1" smtClean="0">
                <a:solidFill>
                  <a:srgbClr val="000000"/>
                </a:solidFill>
                <a:latin typeface="BNPP Type" pitchFamily="50" charset="0"/>
              </a:rPr>
              <a:t>eveloppe</a:t>
            </a:r>
            <a:r>
              <a:rPr lang="fr-FR" sz="1400" dirty="0" smtClean="0">
                <a:solidFill>
                  <a:srgbClr val="000000"/>
                </a:solidFill>
                <a:latin typeface="BNPP Type" pitchFamily="50" charset="0"/>
              </a:rPr>
              <a:t> en </a:t>
            </a:r>
            <a:endParaRPr lang="fr-FR" sz="1400" dirty="0" smtClean="0">
              <a:solidFill>
                <a:srgbClr val="000000"/>
              </a:solidFill>
              <a:latin typeface="BNPP Type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246396" y="3075806"/>
            <a:ext cx="781988" cy="360040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rgbClr val="000000"/>
                </a:solidFill>
                <a:latin typeface="BNPP Type" pitchFamily="50" charset="0"/>
              </a:rPr>
              <a:t>e</a:t>
            </a:r>
            <a:r>
              <a:rPr lang="fr-FR" sz="1400" dirty="0" smtClean="0">
                <a:solidFill>
                  <a:srgbClr val="000000"/>
                </a:solidFill>
                <a:latin typeface="BNPP Type" pitchFamily="50" charset="0"/>
              </a:rPr>
              <a:t>n java</a:t>
            </a:r>
            <a:endParaRPr lang="fr-FR" sz="1400" dirty="0" smtClean="0">
              <a:solidFill>
                <a:srgbClr val="000000"/>
              </a:solidFill>
              <a:latin typeface="BNPP Type" pitchFamily="50" charset="0"/>
            </a:endParaRPr>
          </a:p>
        </p:txBody>
      </p:sp>
      <p:sp>
        <p:nvSpPr>
          <p:cNvPr id="23" name="Flèche droite 22"/>
          <p:cNvSpPr/>
          <p:nvPr/>
        </p:nvSpPr>
        <p:spPr>
          <a:xfrm>
            <a:off x="3275856" y="3147814"/>
            <a:ext cx="720080" cy="180020"/>
          </a:xfrm>
          <a:prstGeom prst="rightArrow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683568" y="3075806"/>
            <a:ext cx="457200" cy="2843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dirty="0" smtClean="0">
                <a:solidFill>
                  <a:srgbClr val="000000"/>
                </a:solidFill>
                <a:latin typeface="BNPP Sans Extra Bold" pitchFamily="50" charset="0"/>
              </a:rPr>
              <a:t>Ex : </a:t>
            </a:r>
            <a:endParaRPr lang="fr-FR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116044" y="3837158"/>
            <a:ext cx="4400172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600" dirty="0" smtClean="0">
                <a:solidFill>
                  <a:srgbClr val="000000"/>
                </a:solidFill>
                <a:latin typeface="BNPP Type" pitchFamily="50" charset="0"/>
              </a:rPr>
              <a:t>Réduire un mot à sa racine</a:t>
            </a:r>
            <a:endParaRPr lang="fr-FR" sz="1600" dirty="0" smtClean="0">
              <a:solidFill>
                <a:srgbClr val="000000"/>
              </a:solidFill>
              <a:latin typeface="BNPP Type" pitchFamily="50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353303" y="4443958"/>
            <a:ext cx="1805152" cy="360040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Type" pitchFamily="50" charset="0"/>
              </a:rPr>
              <a:t>administration</a:t>
            </a:r>
            <a:endParaRPr lang="fr-FR" sz="1400" dirty="0" smtClean="0">
              <a:solidFill>
                <a:srgbClr val="000000"/>
              </a:solidFill>
              <a:latin typeface="BNPP Type" pitchFamily="50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315732" y="4443958"/>
            <a:ext cx="1408396" cy="360040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err="1" smtClean="0">
                <a:solidFill>
                  <a:srgbClr val="00925B"/>
                </a:solidFill>
                <a:latin typeface="BNPP Type" pitchFamily="50" charset="0"/>
              </a:rPr>
              <a:t>administr</a:t>
            </a:r>
            <a:endParaRPr lang="fr-FR" sz="1400" dirty="0" smtClean="0">
              <a:solidFill>
                <a:srgbClr val="00925B"/>
              </a:solidFill>
              <a:latin typeface="BNPP Type" pitchFamily="50" charset="0"/>
            </a:endParaRPr>
          </a:p>
        </p:txBody>
      </p:sp>
      <p:sp>
        <p:nvSpPr>
          <p:cNvPr id="31" name="Flèche droite 30"/>
          <p:cNvSpPr/>
          <p:nvPr/>
        </p:nvSpPr>
        <p:spPr>
          <a:xfrm>
            <a:off x="3297519" y="4515966"/>
            <a:ext cx="720080" cy="180020"/>
          </a:xfrm>
          <a:prstGeom prst="rightArrow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705231" y="4443958"/>
            <a:ext cx="457200" cy="2843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dirty="0" smtClean="0">
                <a:solidFill>
                  <a:srgbClr val="000000"/>
                </a:solidFill>
                <a:latin typeface="BNPP Sans Extra Bold" pitchFamily="50" charset="0"/>
              </a:rPr>
              <a:t>Ex : </a:t>
            </a:r>
            <a:endParaRPr lang="fr-FR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02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 txBox="1">
            <a:spLocks/>
          </p:cNvSpPr>
          <p:nvPr/>
        </p:nvSpPr>
        <p:spPr>
          <a:xfrm>
            <a:off x="2150731" y="2283718"/>
            <a:ext cx="484253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Utilisations </a:t>
            </a:r>
            <a:r>
              <a:rPr lang="fr-FR" sz="2400" dirty="0" smtClean="0">
                <a:latin typeface="BNPP Type" pitchFamily="50" charset="0"/>
              </a:rPr>
              <a:t>de </a:t>
            </a:r>
            <a:r>
              <a:rPr lang="fr-FR" sz="2400" dirty="0" err="1" smtClean="0">
                <a:latin typeface="BNPP Type" pitchFamily="50" charset="0"/>
              </a:rPr>
              <a:t>ElasticSearch</a:t>
            </a:r>
            <a:endParaRPr lang="fr-FR" sz="2400" dirty="0"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84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7494"/>
            <a:ext cx="7200800" cy="4509661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7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87824" y="1347614"/>
            <a:ext cx="2880320" cy="576064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chemeClr val="bg1"/>
                </a:solidFill>
                <a:latin typeface="BNPP Sans" pitchFamily="50" charset="0"/>
              </a:rPr>
              <a:t>Application web</a:t>
            </a:r>
          </a:p>
        </p:txBody>
      </p:sp>
      <p:sp>
        <p:nvSpPr>
          <p:cNvPr id="4" name="Rectangle 3"/>
          <p:cNvSpPr/>
          <p:nvPr/>
        </p:nvSpPr>
        <p:spPr>
          <a:xfrm>
            <a:off x="2987824" y="3075806"/>
            <a:ext cx="2880320" cy="576064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err="1" smtClean="0">
                <a:solidFill>
                  <a:srgbClr val="000000"/>
                </a:solidFill>
                <a:latin typeface="BNPP Sans" pitchFamily="50" charset="0"/>
              </a:rPr>
              <a:t>ElasticSearch</a:t>
            </a:r>
            <a:endParaRPr lang="fr-FR" sz="1400" b="1" dirty="0" smtClean="0">
              <a:solidFill>
                <a:srgbClr val="000000"/>
              </a:solidFill>
              <a:latin typeface="BNPP Sans" pitchFamily="50" charset="0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3923928" y="1995686"/>
            <a:ext cx="0" cy="1008112"/>
          </a:xfrm>
          <a:prstGeom prst="straightConnector1">
            <a:avLst/>
          </a:prstGeom>
          <a:ln w="254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V="1">
            <a:off x="5148064" y="1995686"/>
            <a:ext cx="0" cy="1008112"/>
          </a:xfrm>
          <a:prstGeom prst="straightConnector1">
            <a:avLst/>
          </a:prstGeom>
          <a:ln w="254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1691680" y="2499742"/>
            <a:ext cx="2016224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100" dirty="0" smtClean="0">
                <a:solidFill>
                  <a:srgbClr val="000000"/>
                </a:solidFill>
              </a:rPr>
              <a:t>Envoyer un nouveau cv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652120" y="2499742"/>
            <a:ext cx="2016224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100" dirty="0" smtClean="0">
                <a:solidFill>
                  <a:srgbClr val="000000"/>
                </a:solidFill>
              </a:rPr>
              <a:t>Rechercher un cv</a:t>
            </a:r>
          </a:p>
        </p:txBody>
      </p:sp>
      <p:sp>
        <p:nvSpPr>
          <p:cNvPr id="14" name="Espace réservé du contenu 1"/>
          <p:cNvSpPr txBox="1">
            <a:spLocks/>
          </p:cNvSpPr>
          <p:nvPr/>
        </p:nvSpPr>
        <p:spPr>
          <a:xfrm>
            <a:off x="827584" y="195486"/>
            <a:ext cx="7704856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3200" dirty="0" err="1" smtClean="0">
                <a:latin typeface="BNPP Sans Extra Bold" pitchFamily="50" charset="0"/>
              </a:rPr>
              <a:t>ElasticSearch</a:t>
            </a:r>
            <a:r>
              <a:rPr lang="fr-FR" sz="3200" dirty="0" smtClean="0">
                <a:latin typeface="BNPP Sans Extra Bold" pitchFamily="50" charset="0"/>
              </a:rPr>
              <a:t> comme principal </a:t>
            </a:r>
            <a:r>
              <a:rPr lang="fr-FR" sz="3200" dirty="0" err="1" smtClean="0">
                <a:latin typeface="BNPP Sans Extra Bold" pitchFamily="50" charset="0"/>
              </a:rPr>
              <a:t>BackEnd</a:t>
            </a:r>
            <a:endParaRPr lang="fr-FR" sz="3200" dirty="0">
              <a:latin typeface="BNPP Sans Extra Bold" pitchFamily="50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943708" y="4168571"/>
            <a:ext cx="5256584" cy="3473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Si vous avez beaucoup de « updates »,  </a:t>
            </a:r>
            <a:r>
              <a:rPr lang="fr-FR" sz="1400" dirty="0" smtClean="0">
                <a:solidFill>
                  <a:srgbClr val="C00000"/>
                </a:solidFill>
                <a:latin typeface="BNPP Sans Extra Bold" pitchFamily="50" charset="0"/>
              </a:rPr>
              <a:t>ce n’est pas recommandé</a:t>
            </a:r>
          </a:p>
        </p:txBody>
      </p:sp>
      <p:sp>
        <p:nvSpPr>
          <p:cNvPr id="18" name="ZoneTexte 17"/>
          <p:cNvSpPr txBox="1"/>
          <p:nvPr/>
        </p:nvSpPr>
        <p:spPr>
          <a:xfrm rot="19000669">
            <a:off x="6474502" y="3746436"/>
            <a:ext cx="2880320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2400" dirty="0" smtClean="0">
                <a:solidFill>
                  <a:srgbClr val="C00000"/>
                </a:solidFill>
                <a:latin typeface="BNPP Sans Extra Bold" pitchFamily="50" charset="0"/>
              </a:rPr>
              <a:t>NON RECOMMANDE</a:t>
            </a:r>
          </a:p>
        </p:txBody>
      </p:sp>
    </p:spTree>
    <p:extLst>
      <p:ext uri="{BB962C8B-B14F-4D97-AF65-F5344CB8AC3E}">
        <p14:creationId xmlns:p14="http://schemas.microsoft.com/office/powerpoint/2010/main" val="307177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68400" y="1347614"/>
            <a:ext cx="3816424" cy="576064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rgbClr val="FFFFFF"/>
                </a:solidFill>
                <a:latin typeface="BNPP Sans" pitchFamily="50" charset="0"/>
              </a:rPr>
              <a:t>Application web</a:t>
            </a:r>
          </a:p>
        </p:txBody>
      </p:sp>
      <p:sp>
        <p:nvSpPr>
          <p:cNvPr id="4" name="Rectangle 3"/>
          <p:cNvSpPr/>
          <p:nvPr/>
        </p:nvSpPr>
        <p:spPr>
          <a:xfrm>
            <a:off x="5045320" y="2587118"/>
            <a:ext cx="1728192" cy="360040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err="1" smtClean="0">
                <a:solidFill>
                  <a:srgbClr val="000000"/>
                </a:solidFill>
                <a:latin typeface="BNPP Sans" pitchFamily="50" charset="0"/>
              </a:rPr>
              <a:t>ElasticSearch</a:t>
            </a:r>
            <a:endParaRPr lang="fr-FR" sz="1400" b="1" dirty="0" smtClean="0">
              <a:solidFill>
                <a:srgbClr val="000000"/>
              </a:solidFill>
              <a:latin typeface="BNPP Sans" pitchFamily="50" charset="0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3006044" y="1923678"/>
            <a:ext cx="0" cy="1512168"/>
          </a:xfrm>
          <a:prstGeom prst="straightConnector1">
            <a:avLst/>
          </a:prstGeom>
          <a:ln w="254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1"/>
          <p:cNvSpPr txBox="1">
            <a:spLocks/>
          </p:cNvSpPr>
          <p:nvPr/>
        </p:nvSpPr>
        <p:spPr>
          <a:xfrm>
            <a:off x="827584" y="195486"/>
            <a:ext cx="7704856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3200" dirty="0" smtClean="0">
                <a:latin typeface="BNPP Sans Extra Bold" pitchFamily="50" charset="0"/>
              </a:rPr>
              <a:t>Ajouter </a:t>
            </a:r>
            <a:r>
              <a:rPr lang="fr-FR" sz="3200" dirty="0" err="1" smtClean="0">
                <a:latin typeface="BNPP Sans Extra Bold" pitchFamily="50" charset="0"/>
              </a:rPr>
              <a:t>ElasticSearch</a:t>
            </a:r>
            <a:r>
              <a:rPr lang="fr-FR" sz="3200" dirty="0" smtClean="0">
                <a:latin typeface="BNPP Sans Extra Bold" pitchFamily="50" charset="0"/>
              </a:rPr>
              <a:t> à un serveur existant</a:t>
            </a:r>
            <a:endParaRPr lang="fr-FR" sz="3200" dirty="0">
              <a:latin typeface="BNPP Sans Extra Bold" pitchFamily="50" charset="0"/>
            </a:endParaRPr>
          </a:p>
        </p:txBody>
      </p:sp>
      <p:sp>
        <p:nvSpPr>
          <p:cNvPr id="3" name="Cylindre 2"/>
          <p:cNvSpPr/>
          <p:nvPr/>
        </p:nvSpPr>
        <p:spPr>
          <a:xfrm>
            <a:off x="2468400" y="3435846"/>
            <a:ext cx="1224136" cy="1080120"/>
          </a:xfrm>
          <a:prstGeom prst="can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200" dirty="0" smtClean="0">
                <a:solidFill>
                  <a:schemeClr val="bg1"/>
                </a:solidFill>
                <a:latin typeface="BNPP Sans" pitchFamily="50" charset="0"/>
              </a:rPr>
              <a:t>SQL BD</a:t>
            </a:r>
            <a:endParaRPr lang="fr-FR" sz="1400" dirty="0" smtClean="0">
              <a:solidFill>
                <a:schemeClr val="bg1"/>
              </a:solidFill>
              <a:latin typeface="BNPP Sans" pitchFamily="50" charset="0"/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3150060" y="1923678"/>
            <a:ext cx="0" cy="1512168"/>
          </a:xfrm>
          <a:prstGeom prst="straightConnector1">
            <a:avLst/>
          </a:prstGeom>
          <a:ln w="254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3" idx="4"/>
            <a:endCxn id="19" idx="1"/>
          </p:cNvCxnSpPr>
          <p:nvPr/>
        </p:nvCxnSpPr>
        <p:spPr>
          <a:xfrm flipV="1">
            <a:off x="3692536" y="3962954"/>
            <a:ext cx="1326880" cy="12952"/>
          </a:xfrm>
          <a:prstGeom prst="straightConnector1">
            <a:avLst/>
          </a:prstGeom>
          <a:ln w="22225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19" idx="0"/>
          </p:cNvCxnSpPr>
          <p:nvPr/>
        </p:nvCxnSpPr>
        <p:spPr>
          <a:xfrm flipH="1" flipV="1">
            <a:off x="5911396" y="2931790"/>
            <a:ext cx="436" cy="599116"/>
          </a:xfrm>
          <a:prstGeom prst="straightConnector1">
            <a:avLst/>
          </a:prstGeom>
          <a:ln w="254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019416" y="3530906"/>
            <a:ext cx="1784832" cy="8640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Mécanisme de synchronisation</a:t>
            </a:r>
          </a:p>
        </p:txBody>
      </p:sp>
      <p:sp>
        <p:nvSpPr>
          <p:cNvPr id="37" name="ZoneTexte 36"/>
          <p:cNvSpPr txBox="1"/>
          <p:nvPr/>
        </p:nvSpPr>
        <p:spPr>
          <a:xfrm rot="19000669">
            <a:off x="6890636" y="3668670"/>
            <a:ext cx="2023915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2800" dirty="0" smtClean="0">
                <a:solidFill>
                  <a:srgbClr val="00925B"/>
                </a:solidFill>
                <a:latin typeface="BNPP Sans Extra Bold" pitchFamily="50" charset="0"/>
              </a:rPr>
              <a:t>Meilleure utilisation !</a:t>
            </a:r>
          </a:p>
        </p:txBody>
      </p:sp>
      <p:cxnSp>
        <p:nvCxnSpPr>
          <p:cNvPr id="8" name="Connecteur droit avec flèche 7"/>
          <p:cNvCxnSpPr>
            <a:endCxn id="4" idx="0"/>
          </p:cNvCxnSpPr>
          <p:nvPr/>
        </p:nvCxnSpPr>
        <p:spPr>
          <a:xfrm flipH="1">
            <a:off x="5909416" y="1923678"/>
            <a:ext cx="2416" cy="663440"/>
          </a:xfrm>
          <a:prstGeom prst="straightConnector1">
            <a:avLst/>
          </a:prstGeom>
          <a:ln w="254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86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 txBox="1">
            <a:spLocks/>
          </p:cNvSpPr>
          <p:nvPr/>
        </p:nvSpPr>
        <p:spPr>
          <a:xfrm>
            <a:off x="2150731" y="51470"/>
            <a:ext cx="484253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800" dirty="0" smtClean="0">
                <a:latin typeface="BNPP Type" pitchFamily="50" charset="0"/>
              </a:rPr>
              <a:t>Mécanismes de synchronisation</a:t>
            </a:r>
            <a:endParaRPr lang="fr-FR" sz="2800" dirty="0">
              <a:latin typeface="BNPP Type" pitchFamily="50" charset="0"/>
            </a:endParaRPr>
          </a:p>
        </p:txBody>
      </p:sp>
      <p:sp>
        <p:nvSpPr>
          <p:cNvPr id="4" name="Espace réservé du contenu 1"/>
          <p:cNvSpPr txBox="1">
            <a:spLocks/>
          </p:cNvSpPr>
          <p:nvPr/>
        </p:nvSpPr>
        <p:spPr>
          <a:xfrm>
            <a:off x="755576" y="1388332"/>
            <a:ext cx="4320480" cy="5353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One </a:t>
            </a:r>
            <a:r>
              <a:rPr lang="fr-FR" sz="2400" dirty="0" err="1" smtClean="0">
                <a:latin typeface="BNPP Type" pitchFamily="50" charset="0"/>
              </a:rPr>
              <a:t>shot</a:t>
            </a:r>
            <a:r>
              <a:rPr lang="fr-FR" sz="2400" dirty="0" smtClean="0">
                <a:latin typeface="BNPP Type" pitchFamily="50" charset="0"/>
              </a:rPr>
              <a:t> : </a:t>
            </a:r>
            <a:r>
              <a:rPr lang="fr-FR" sz="2400" dirty="0" smtClean="0">
                <a:solidFill>
                  <a:srgbClr val="00925B"/>
                </a:solidFill>
                <a:latin typeface="BNPP Type" pitchFamily="50" charset="0"/>
              </a:rPr>
              <a:t>SPRING BATCH</a:t>
            </a:r>
            <a:endParaRPr lang="fr-FR" sz="2400" dirty="0">
              <a:solidFill>
                <a:srgbClr val="00925B"/>
              </a:solidFill>
              <a:latin typeface="BNPP Type" pitchFamily="50" charset="0"/>
            </a:endParaRPr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755576" y="2067694"/>
            <a:ext cx="8352928" cy="5353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Au fil de l’eau : </a:t>
            </a:r>
            <a:r>
              <a:rPr lang="fr-FR" sz="2400" dirty="0" smtClean="0">
                <a:solidFill>
                  <a:srgbClr val="00925B"/>
                </a:solidFill>
                <a:latin typeface="BNPP Type" pitchFamily="50" charset="0"/>
              </a:rPr>
              <a:t>SPRING BATCH </a:t>
            </a:r>
            <a:r>
              <a:rPr lang="fr-FR" sz="2400" dirty="0" smtClean="0">
                <a:latin typeface="BNPP Type" pitchFamily="50" charset="0"/>
              </a:rPr>
              <a:t>en mode delta, </a:t>
            </a:r>
          </a:p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solidFill>
                  <a:srgbClr val="00925B"/>
                </a:solidFill>
                <a:latin typeface="BNPP Type" pitchFamily="50" charset="0"/>
              </a:rPr>
              <a:t>SPRING-INTEGRATION</a:t>
            </a:r>
            <a:endParaRPr lang="fr-FR" sz="2400" dirty="0">
              <a:solidFill>
                <a:srgbClr val="00925B"/>
              </a:solidFill>
              <a:latin typeface="BNPP Type" pitchFamily="50" charset="0"/>
            </a:endParaRPr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755576" y="3188532"/>
            <a:ext cx="5040560" cy="5353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dirty="0" smtClean="0">
                <a:latin typeface="BNPP Type" pitchFamily="50" charset="0"/>
              </a:rPr>
              <a:t>Plusieurs plugins de synchronisation existent</a:t>
            </a:r>
            <a:endParaRPr lang="fr-FR" dirty="0">
              <a:latin typeface="BNPP Type" pitchFamily="50" charset="0"/>
            </a:endParaRP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755576" y="3836604"/>
            <a:ext cx="5040560" cy="5353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dirty="0" smtClean="0">
                <a:latin typeface="BNPP Type" pitchFamily="50" charset="0"/>
              </a:rPr>
              <a:t>Utilisation des alias </a:t>
            </a:r>
            <a:endParaRPr lang="fr-FR" dirty="0"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51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1"/>
          <p:cNvSpPr txBox="1">
            <a:spLocks/>
          </p:cNvSpPr>
          <p:nvPr/>
        </p:nvSpPr>
        <p:spPr>
          <a:xfrm>
            <a:off x="827584" y="195486"/>
            <a:ext cx="7704856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3200" dirty="0" err="1" smtClean="0">
                <a:latin typeface="BNPP Sans Extra Bold" pitchFamily="50" charset="0"/>
              </a:rPr>
              <a:t>ElasticSearch</a:t>
            </a:r>
            <a:r>
              <a:rPr lang="fr-FR" sz="3200" dirty="0" smtClean="0">
                <a:latin typeface="BNPP Sans Extra Bold" pitchFamily="50" charset="0"/>
              </a:rPr>
              <a:t> + </a:t>
            </a:r>
            <a:r>
              <a:rPr lang="fr-FR" sz="3200" dirty="0" err="1" smtClean="0">
                <a:latin typeface="BNPP Sans Extra Bold" pitchFamily="50" charset="0"/>
              </a:rPr>
              <a:t>toolbox</a:t>
            </a:r>
            <a:endParaRPr lang="fr-FR" sz="3200" dirty="0">
              <a:latin typeface="BNPP Sans Extra Bold" pitchFamily="50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 rot="19000669">
            <a:off x="7036215" y="3942626"/>
            <a:ext cx="1563073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2400" dirty="0" smtClean="0">
                <a:solidFill>
                  <a:srgbClr val="00925B"/>
                </a:solidFill>
                <a:latin typeface="BNPP Sans Extra Bold" pitchFamily="50" charset="0"/>
              </a:rPr>
              <a:t>Zéro code </a:t>
            </a:r>
          </a:p>
        </p:txBody>
      </p:sp>
      <p:sp>
        <p:nvSpPr>
          <p:cNvPr id="3" name="Rectangle 2"/>
          <p:cNvSpPr/>
          <p:nvPr/>
        </p:nvSpPr>
        <p:spPr>
          <a:xfrm>
            <a:off x="683568" y="1792178"/>
            <a:ext cx="1584176" cy="432048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err="1" smtClean="0">
                <a:solidFill>
                  <a:srgbClr val="000000"/>
                </a:solidFill>
                <a:latin typeface="BNPP Sans" pitchFamily="50" charset="0"/>
              </a:rPr>
              <a:t>Rsyslog</a:t>
            </a:r>
            <a:endParaRPr lang="fr-FR" sz="1400" dirty="0" smtClean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3568" y="2512258"/>
            <a:ext cx="1584176" cy="432048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err="1" smtClean="0">
                <a:solidFill>
                  <a:srgbClr val="000000"/>
                </a:solidFill>
                <a:latin typeface="BNPP Sans" pitchFamily="50" charset="0"/>
              </a:rPr>
              <a:t>Logstash</a:t>
            </a:r>
            <a:endParaRPr lang="fr-FR" sz="1400" dirty="0" smtClean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3568" y="3232338"/>
            <a:ext cx="1584176" cy="432048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BNPP Sans" pitchFamily="50" charset="0"/>
              </a:rPr>
              <a:t>Apache </a:t>
            </a:r>
            <a:r>
              <a:rPr lang="fr-FR" sz="1400" dirty="0" err="1" smtClean="0">
                <a:solidFill>
                  <a:srgbClr val="000000"/>
                </a:solidFill>
                <a:latin typeface="BNPP Sans" pitchFamily="50" charset="0"/>
              </a:rPr>
              <a:t>Flume</a:t>
            </a:r>
            <a:endParaRPr lang="fr-FR" sz="1400" dirty="0" smtClean="0">
              <a:solidFill>
                <a:srgbClr val="000000"/>
              </a:solidFill>
              <a:latin typeface="BNPP Sans" pitchFamily="50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07904" y="1723022"/>
            <a:ext cx="1944216" cy="2016224"/>
          </a:xfrm>
          <a:prstGeom prst="rect">
            <a:avLst/>
          </a:prstGeom>
          <a:solidFill>
            <a:schemeClr val="bg1"/>
          </a:solidFill>
          <a:ln w="222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000" dirty="0" err="1" smtClean="0">
                <a:solidFill>
                  <a:srgbClr val="000000"/>
                </a:solidFill>
                <a:latin typeface="BNPP Sans Extra Bold" pitchFamily="50" charset="0"/>
              </a:rPr>
              <a:t>ElasticSearch</a:t>
            </a:r>
            <a:endParaRPr lang="fr-FR" sz="140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049134"/>
            <a:ext cx="1734039" cy="125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necteur droit avec flèche 8"/>
          <p:cNvCxnSpPr>
            <a:stCxn id="3" idx="3"/>
          </p:cNvCxnSpPr>
          <p:nvPr/>
        </p:nvCxnSpPr>
        <p:spPr>
          <a:xfrm>
            <a:off x="2267744" y="2008202"/>
            <a:ext cx="144016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2267744" y="2728282"/>
            <a:ext cx="144016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2267744" y="3391722"/>
            <a:ext cx="144016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H="1">
            <a:off x="5652120" y="2584266"/>
            <a:ext cx="1224136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7302913" y="1851670"/>
            <a:ext cx="725471" cy="2006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dirty="0" smtClean="0">
                <a:solidFill>
                  <a:srgbClr val="00925B"/>
                </a:solidFill>
                <a:latin typeface="BNPP Sans Extra Bold" pitchFamily="50" charset="0"/>
              </a:rPr>
              <a:t>KINANA</a:t>
            </a:r>
            <a:endParaRPr lang="fr-FR" sz="1400" dirty="0" smtClean="0">
              <a:solidFill>
                <a:srgbClr val="00925B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 txBox="1">
            <a:spLocks/>
          </p:cNvSpPr>
          <p:nvPr/>
        </p:nvSpPr>
        <p:spPr>
          <a:xfrm>
            <a:off x="2267744" y="123478"/>
            <a:ext cx="484253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4400" dirty="0" smtClean="0">
                <a:latin typeface="BNPP Sans Extra Bold" pitchFamily="50" charset="0"/>
              </a:rPr>
              <a:t>Conclusion</a:t>
            </a:r>
            <a:endParaRPr lang="fr-FR" sz="4400" dirty="0">
              <a:latin typeface="BNPP Sans Extra Bold" pitchFamily="50" charset="0"/>
            </a:endParaRPr>
          </a:p>
        </p:txBody>
      </p:sp>
      <p:sp>
        <p:nvSpPr>
          <p:cNvPr id="4" name="Espace réservé du contenu 1"/>
          <p:cNvSpPr txBox="1">
            <a:spLocks/>
          </p:cNvSpPr>
          <p:nvPr/>
        </p:nvSpPr>
        <p:spPr>
          <a:xfrm>
            <a:off x="2267744" y="2139702"/>
            <a:ext cx="4842538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err="1" smtClean="0">
                <a:latin typeface="BNPP Type" pitchFamily="50" charset="0"/>
              </a:rPr>
              <a:t>ElasticSearch</a:t>
            </a:r>
            <a:r>
              <a:rPr lang="fr-FR" sz="2400" dirty="0" smtClean="0">
                <a:latin typeface="BNPP Type" pitchFamily="50" charset="0"/>
              </a:rPr>
              <a:t> : </a:t>
            </a:r>
            <a:r>
              <a:rPr lang="fr-FR" sz="2400" dirty="0" err="1" smtClean="0">
                <a:solidFill>
                  <a:srgbClr val="00925B"/>
                </a:solidFill>
                <a:latin typeface="BNPP Sans Extra Bold" pitchFamily="50" charset="0"/>
              </a:rPr>
              <a:t>your</a:t>
            </a:r>
            <a:r>
              <a:rPr lang="fr-FR" sz="2400" dirty="0" smtClean="0">
                <a:solidFill>
                  <a:srgbClr val="00925B"/>
                </a:solidFill>
                <a:latin typeface="BNPP Sans Extra Bold" pitchFamily="50" charset="0"/>
              </a:rPr>
              <a:t> data, </a:t>
            </a:r>
            <a:r>
              <a:rPr lang="fr-FR" sz="2400" dirty="0" err="1" smtClean="0">
                <a:solidFill>
                  <a:srgbClr val="00925B"/>
                </a:solidFill>
                <a:latin typeface="BNPP Sans Extra Bold" pitchFamily="50" charset="0"/>
              </a:rPr>
              <a:t>your</a:t>
            </a:r>
            <a:r>
              <a:rPr lang="fr-FR" sz="2400" dirty="0" smtClean="0">
                <a:solidFill>
                  <a:srgbClr val="00925B"/>
                </a:solidFill>
                <a:latin typeface="BNPP Sans Extra Bold" pitchFamily="50" charset="0"/>
              </a:rPr>
              <a:t> </a:t>
            </a:r>
            <a:r>
              <a:rPr lang="fr-FR" sz="2400" dirty="0" err="1" smtClean="0">
                <a:solidFill>
                  <a:srgbClr val="00925B"/>
                </a:solidFill>
                <a:latin typeface="BNPP Sans Extra Bold" pitchFamily="50" charset="0"/>
              </a:rPr>
              <a:t>search</a:t>
            </a:r>
            <a:endParaRPr lang="fr-FR" sz="2400" dirty="0">
              <a:solidFill>
                <a:srgbClr val="00925B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29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 txBox="1">
            <a:spLocks/>
          </p:cNvSpPr>
          <p:nvPr/>
        </p:nvSpPr>
        <p:spPr>
          <a:xfrm>
            <a:off x="2267744" y="2139702"/>
            <a:ext cx="484253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Merci</a:t>
            </a:r>
            <a:endParaRPr lang="fr-FR" sz="2400" dirty="0"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34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 txBox="1">
            <a:spLocks/>
          </p:cNvSpPr>
          <p:nvPr/>
        </p:nvSpPr>
        <p:spPr>
          <a:xfrm>
            <a:off x="2267744" y="51470"/>
            <a:ext cx="484253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3200" dirty="0" smtClean="0">
                <a:solidFill>
                  <a:srgbClr val="00975F"/>
                </a:solidFill>
                <a:latin typeface="BNPP Sans Extra Bold" pitchFamily="50" charset="0"/>
              </a:rPr>
              <a:t>To </a:t>
            </a:r>
            <a:r>
              <a:rPr lang="fr-FR" sz="3200" dirty="0" err="1" smtClean="0">
                <a:solidFill>
                  <a:srgbClr val="00975F"/>
                </a:solidFill>
                <a:latin typeface="BNPP Sans Extra Bold" pitchFamily="50" charset="0"/>
              </a:rPr>
              <a:t>be</a:t>
            </a:r>
            <a:r>
              <a:rPr lang="fr-FR" sz="3200" dirty="0" smtClean="0">
                <a:solidFill>
                  <a:srgbClr val="00975F"/>
                </a:solidFill>
                <a:latin typeface="BNPP Sans Extra Bold" pitchFamily="50" charset="0"/>
              </a:rPr>
              <a:t> </a:t>
            </a:r>
            <a:r>
              <a:rPr lang="fr-FR" sz="3200" dirty="0" err="1" smtClean="0">
                <a:solidFill>
                  <a:srgbClr val="00975F"/>
                </a:solidFill>
                <a:latin typeface="BNPP Sans Extra Bold" pitchFamily="50" charset="0"/>
              </a:rPr>
              <a:t>continued</a:t>
            </a:r>
            <a:endParaRPr lang="fr-FR" sz="3200" dirty="0">
              <a:solidFill>
                <a:srgbClr val="00975F"/>
              </a:solidFill>
              <a:latin typeface="BNPP Sans Extra Bold" pitchFamily="50" charset="0"/>
            </a:endParaRPr>
          </a:p>
        </p:txBody>
      </p:sp>
      <p:sp>
        <p:nvSpPr>
          <p:cNvPr id="4" name="Espace réservé du contenu 1"/>
          <p:cNvSpPr txBox="1">
            <a:spLocks/>
          </p:cNvSpPr>
          <p:nvPr/>
        </p:nvSpPr>
        <p:spPr>
          <a:xfrm>
            <a:off x="89502" y="771550"/>
            <a:ext cx="484253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solidFill>
                  <a:schemeClr val="bg1"/>
                </a:solidFill>
                <a:latin typeface="BNPP Type" pitchFamily="50" charset="0"/>
                <a:sym typeface="Wingdings" panose="05000000000000000000" pitchFamily="2" charset="2"/>
              </a:rPr>
              <a:t> </a:t>
            </a:r>
            <a:r>
              <a:rPr lang="fr-FR" sz="2400" dirty="0" smtClean="0">
                <a:solidFill>
                  <a:schemeClr val="bg1"/>
                </a:solidFill>
                <a:latin typeface="BNPP Type" pitchFamily="50" charset="0"/>
              </a:rPr>
              <a:t>Briques physiques, </a:t>
            </a:r>
            <a:r>
              <a:rPr lang="fr-FR" sz="2400" dirty="0" err="1" smtClean="0">
                <a:solidFill>
                  <a:schemeClr val="bg1"/>
                </a:solidFill>
                <a:latin typeface="BNPP Type" pitchFamily="50" charset="0"/>
              </a:rPr>
              <a:t>scalabilité</a:t>
            </a:r>
            <a:endParaRPr lang="fr-FR" sz="2400" dirty="0">
              <a:solidFill>
                <a:schemeClr val="bg1"/>
              </a:solidFill>
              <a:latin typeface="BNPP Type" pitchFamily="50" charset="0"/>
            </a:endParaRPr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89502" y="1419622"/>
            <a:ext cx="484253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solidFill>
                  <a:schemeClr val="bg1"/>
                </a:solidFill>
                <a:latin typeface="BNPP Type" pitchFamily="50" charset="0"/>
                <a:sym typeface="Wingdings" panose="05000000000000000000" pitchFamily="2" charset="2"/>
              </a:rPr>
              <a:t> </a:t>
            </a:r>
            <a:r>
              <a:rPr lang="fr-FR" sz="2400" dirty="0" smtClean="0">
                <a:solidFill>
                  <a:schemeClr val="bg1"/>
                </a:solidFill>
                <a:latin typeface="BNPP Type" pitchFamily="50" charset="0"/>
              </a:rPr>
              <a:t>API Java</a:t>
            </a:r>
          </a:p>
          <a:p>
            <a:pPr marL="0" indent="0">
              <a:buClr>
                <a:srgbClr val="1B9195"/>
              </a:buClr>
              <a:buFont typeface="Lucida Grande"/>
              <a:buNone/>
            </a:pPr>
            <a:endParaRPr lang="fr-FR" sz="2400" dirty="0">
              <a:solidFill>
                <a:schemeClr val="bg1"/>
              </a:solidFill>
              <a:latin typeface="BNPP Type" pitchFamily="50" charset="0"/>
            </a:endParaRP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89502" y="2067694"/>
            <a:ext cx="685876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solidFill>
                  <a:schemeClr val="bg1"/>
                </a:solidFill>
                <a:latin typeface="BNPP Type" pitchFamily="50" charset="0"/>
                <a:sym typeface="Wingdings" panose="05000000000000000000" pitchFamily="2" charset="2"/>
              </a:rPr>
              <a:t> Indexation de fichiers (</a:t>
            </a:r>
            <a:r>
              <a:rPr lang="fr-FR" sz="2400" dirty="0" err="1" smtClean="0">
                <a:solidFill>
                  <a:schemeClr val="bg1"/>
                </a:solidFill>
                <a:latin typeface="BNPP Type" pitchFamily="50" charset="0"/>
                <a:sym typeface="Wingdings" panose="05000000000000000000" pitchFamily="2" charset="2"/>
              </a:rPr>
              <a:t>pdf</a:t>
            </a:r>
            <a:r>
              <a:rPr lang="fr-FR" sz="2400" dirty="0" smtClean="0">
                <a:solidFill>
                  <a:schemeClr val="bg1"/>
                </a:solidFill>
                <a:latin typeface="BNPP Type" pitchFamily="50" charset="0"/>
                <a:sym typeface="Wingdings" panose="05000000000000000000" pitchFamily="2" charset="2"/>
              </a:rPr>
              <a:t>, </a:t>
            </a:r>
            <a:r>
              <a:rPr lang="fr-FR" sz="2400" dirty="0" err="1" smtClean="0">
                <a:solidFill>
                  <a:schemeClr val="bg1"/>
                </a:solidFill>
                <a:latin typeface="BNPP Type" pitchFamily="50" charset="0"/>
                <a:sym typeface="Wingdings" panose="05000000000000000000" pitchFamily="2" charset="2"/>
              </a:rPr>
              <a:t>word</a:t>
            </a:r>
            <a:r>
              <a:rPr lang="fr-FR" sz="2400" dirty="0" smtClean="0">
                <a:solidFill>
                  <a:schemeClr val="bg1"/>
                </a:solidFill>
                <a:latin typeface="BNPP Type" pitchFamily="50" charset="0"/>
                <a:sym typeface="Wingdings" panose="05000000000000000000" pitchFamily="2" charset="2"/>
              </a:rPr>
              <a:t>, </a:t>
            </a:r>
            <a:r>
              <a:rPr lang="fr-FR" sz="2400" dirty="0" err="1" smtClean="0">
                <a:solidFill>
                  <a:schemeClr val="bg1"/>
                </a:solidFill>
                <a:latin typeface="BNPP Type" pitchFamily="50" charset="0"/>
                <a:sym typeface="Wingdings" panose="05000000000000000000" pitchFamily="2" charset="2"/>
              </a:rPr>
              <a:t>etc</a:t>
            </a:r>
            <a:r>
              <a:rPr lang="fr-FR" sz="2400" dirty="0" smtClean="0">
                <a:solidFill>
                  <a:schemeClr val="bg1"/>
                </a:solidFill>
                <a:latin typeface="BNPP Type" pitchFamily="50" charset="0"/>
                <a:sym typeface="Wingdings" panose="05000000000000000000" pitchFamily="2" charset="2"/>
              </a:rPr>
              <a:t>)</a:t>
            </a:r>
            <a:endParaRPr lang="fr-FR" sz="2400" dirty="0">
              <a:solidFill>
                <a:schemeClr val="bg1"/>
              </a:solidFill>
              <a:latin typeface="BNPP Type" pitchFamily="50" charset="0"/>
            </a:endParaRPr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89502" y="2787774"/>
            <a:ext cx="484253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solidFill>
                  <a:schemeClr val="bg1"/>
                </a:solidFill>
                <a:latin typeface="BNPP Type" pitchFamily="50" charset="0"/>
                <a:sym typeface="Wingdings" panose="05000000000000000000" pitchFamily="2" charset="2"/>
              </a:rPr>
              <a:t> De l’importance du </a:t>
            </a:r>
            <a:r>
              <a:rPr lang="fr-FR" sz="2400" dirty="0" err="1" smtClean="0">
                <a:solidFill>
                  <a:schemeClr val="bg1"/>
                </a:solidFill>
                <a:latin typeface="BNPP Type" pitchFamily="50" charset="0"/>
                <a:sym typeface="Wingdings" panose="05000000000000000000" pitchFamily="2" charset="2"/>
              </a:rPr>
              <a:t>mapping</a:t>
            </a:r>
            <a:endParaRPr lang="fr-FR" sz="2400" dirty="0">
              <a:solidFill>
                <a:schemeClr val="bg1"/>
              </a:solidFill>
              <a:latin typeface="BNPP Type" pitchFamily="50" charset="0"/>
            </a:endParaRPr>
          </a:p>
        </p:txBody>
      </p:sp>
      <p:sp>
        <p:nvSpPr>
          <p:cNvPr id="9" name="Espace réservé du contenu 1"/>
          <p:cNvSpPr txBox="1">
            <a:spLocks/>
          </p:cNvSpPr>
          <p:nvPr/>
        </p:nvSpPr>
        <p:spPr>
          <a:xfrm>
            <a:off x="89502" y="3363838"/>
            <a:ext cx="484253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solidFill>
                  <a:schemeClr val="bg1"/>
                </a:solidFill>
                <a:latin typeface="BNPP Type" pitchFamily="50" charset="0"/>
                <a:sym typeface="Wingdings" panose="05000000000000000000" pitchFamily="2" charset="2"/>
              </a:rPr>
              <a:t> Outils de monitoring</a:t>
            </a:r>
            <a:endParaRPr lang="fr-FR" sz="2400" dirty="0">
              <a:solidFill>
                <a:schemeClr val="bg1"/>
              </a:solidFill>
              <a:latin typeface="BNPP Type" pitchFamily="50" charset="0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107504" y="4515966"/>
            <a:ext cx="484253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solidFill>
                  <a:schemeClr val="bg1"/>
                </a:solidFill>
                <a:latin typeface="BNPP Type" pitchFamily="50" charset="0"/>
              </a:rPr>
              <a:t>…</a:t>
            </a:r>
            <a:endParaRPr lang="fr-FR" sz="2400" dirty="0">
              <a:solidFill>
                <a:schemeClr val="bg1"/>
              </a:solidFill>
              <a:latin typeface="BNPP Type" pitchFamily="50" charset="0"/>
            </a:endParaRPr>
          </a:p>
        </p:txBody>
      </p:sp>
      <p:sp>
        <p:nvSpPr>
          <p:cNvPr id="11" name="Espace réservé du contenu 1"/>
          <p:cNvSpPr txBox="1">
            <a:spLocks/>
          </p:cNvSpPr>
          <p:nvPr/>
        </p:nvSpPr>
        <p:spPr>
          <a:xfrm>
            <a:off x="107504" y="4011910"/>
            <a:ext cx="484253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solidFill>
                  <a:schemeClr val="bg1"/>
                </a:solidFill>
                <a:latin typeface="BNPP Type" pitchFamily="50" charset="0"/>
                <a:sym typeface="Wingdings" panose="05000000000000000000" pitchFamily="2" charset="2"/>
              </a:rPr>
              <a:t> </a:t>
            </a:r>
            <a:r>
              <a:rPr lang="fr-FR" sz="2400" dirty="0" err="1" smtClean="0">
                <a:solidFill>
                  <a:schemeClr val="bg1"/>
                </a:solidFill>
                <a:latin typeface="BNPP Type" pitchFamily="50" charset="0"/>
                <a:sym typeface="Wingdings" panose="05000000000000000000" pitchFamily="2" charset="2"/>
              </a:rPr>
              <a:t>aggrégations</a:t>
            </a:r>
            <a:r>
              <a:rPr lang="fr-FR" sz="2400" dirty="0" smtClean="0">
                <a:solidFill>
                  <a:schemeClr val="bg1"/>
                </a:solidFill>
                <a:latin typeface="BNPP Type" pitchFamily="50" charset="0"/>
                <a:sym typeface="Wingdings" panose="05000000000000000000" pitchFamily="2" charset="2"/>
              </a:rPr>
              <a:t>, </a:t>
            </a:r>
            <a:r>
              <a:rPr lang="fr-FR" sz="2400" dirty="0" err="1" smtClean="0">
                <a:solidFill>
                  <a:schemeClr val="bg1"/>
                </a:solidFill>
                <a:latin typeface="BNPP Type" pitchFamily="50" charset="0"/>
                <a:sym typeface="Wingdings" panose="05000000000000000000" pitchFamily="2" charset="2"/>
              </a:rPr>
              <a:t>facets</a:t>
            </a:r>
            <a:endParaRPr lang="fr-FR" sz="2400" dirty="0">
              <a:solidFill>
                <a:schemeClr val="bg1"/>
              </a:solidFill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1"/>
          <p:cNvSpPr txBox="1">
            <a:spLocks/>
          </p:cNvSpPr>
          <p:nvPr/>
        </p:nvSpPr>
        <p:spPr>
          <a:xfrm>
            <a:off x="2267744" y="2139702"/>
            <a:ext cx="484253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Annexes</a:t>
            </a:r>
            <a:endParaRPr lang="fr-FR" sz="2400" dirty="0"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41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231741" y="333192"/>
            <a:ext cx="1188131" cy="4383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600" dirty="0" smtClean="0">
                <a:solidFill>
                  <a:srgbClr val="000000"/>
                </a:solidFill>
                <a:latin typeface="BNPP Sans Extra Bold" pitchFamily="50" charset="0"/>
              </a:rPr>
              <a:t>SOLR</a:t>
            </a:r>
            <a:endParaRPr lang="fr-FR" sz="280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355976" y="333192"/>
            <a:ext cx="3096344" cy="2880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200" dirty="0" smtClean="0">
                <a:solidFill>
                  <a:srgbClr val="00925B"/>
                </a:solidFill>
                <a:latin typeface="BNPP Sans Extra Bold" pitchFamily="50" charset="0"/>
              </a:rPr>
              <a:t>ELASTICSEARCH</a:t>
            </a:r>
            <a:endParaRPr lang="fr-FR" sz="2800" dirty="0" smtClean="0">
              <a:solidFill>
                <a:srgbClr val="00925B"/>
              </a:solidFill>
              <a:latin typeface="BNPP Sans Extra Bold" pitchFamily="50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337364"/>
            <a:ext cx="432047" cy="434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616" y="333193"/>
            <a:ext cx="450304" cy="438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23528" y="1059582"/>
            <a:ext cx="460851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dirty="0" err="1" smtClean="0">
                <a:solidFill>
                  <a:srgbClr val="000000"/>
                </a:solidFill>
                <a:latin typeface="BNPP Type" pitchFamily="50" charset="0"/>
              </a:rPr>
              <a:t>Solr</a:t>
            </a:r>
            <a:r>
              <a:rPr lang="fr-FR" sz="1600" dirty="0" smtClean="0">
                <a:solidFill>
                  <a:srgbClr val="000000"/>
                </a:solidFill>
                <a:latin typeface="BNPP Type" pitchFamily="50" charset="0"/>
              </a:rPr>
              <a:t> Open source, recherche distribuée basée sur </a:t>
            </a:r>
            <a:r>
              <a:rPr lang="fr-FR" sz="1600" dirty="0" err="1" smtClean="0">
                <a:solidFill>
                  <a:srgbClr val="000000"/>
                </a:solidFill>
                <a:latin typeface="BNPP Type" pitchFamily="50" charset="0"/>
              </a:rPr>
              <a:t>Lucene</a:t>
            </a:r>
            <a:endParaRPr lang="fr-FR" sz="1600" dirty="0" smtClean="0">
              <a:solidFill>
                <a:srgbClr val="000000"/>
              </a:solidFill>
              <a:latin typeface="BNPP Type" pitchFamily="50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23528" y="1538486"/>
            <a:ext cx="280831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dirty="0" smtClean="0">
                <a:solidFill>
                  <a:srgbClr val="000000"/>
                </a:solidFill>
                <a:latin typeface="BNPP Type" pitchFamily="50" charset="0"/>
              </a:rPr>
              <a:t>2010, </a:t>
            </a:r>
            <a:r>
              <a:rPr lang="fr-FR" sz="1600" dirty="0" err="1" smtClean="0">
                <a:solidFill>
                  <a:srgbClr val="000000"/>
                </a:solidFill>
                <a:latin typeface="BNPP Type" pitchFamily="50" charset="0"/>
              </a:rPr>
              <a:t>Lucene</a:t>
            </a:r>
            <a:r>
              <a:rPr lang="fr-FR" sz="1600" dirty="0" smtClean="0">
                <a:solidFill>
                  <a:srgbClr val="000000"/>
                </a:solidFill>
                <a:latin typeface="BNPP Type" pitchFamily="50" charset="0"/>
              </a:rPr>
              <a:t> et </a:t>
            </a:r>
            <a:r>
              <a:rPr lang="fr-FR" sz="1600" dirty="0" err="1" smtClean="0">
                <a:solidFill>
                  <a:srgbClr val="000000"/>
                </a:solidFill>
                <a:latin typeface="BNPP Type" pitchFamily="50" charset="0"/>
              </a:rPr>
              <a:t>Solr</a:t>
            </a:r>
            <a:r>
              <a:rPr lang="fr-FR" sz="1600" dirty="0" smtClean="0">
                <a:solidFill>
                  <a:srgbClr val="000000"/>
                </a:solidFill>
                <a:latin typeface="BNPP Type" pitchFamily="50" charset="0"/>
              </a:rPr>
              <a:t> </a:t>
            </a:r>
            <a:r>
              <a:rPr lang="fr-FR" sz="1600" dirty="0" err="1" smtClean="0">
                <a:solidFill>
                  <a:srgbClr val="000000"/>
                </a:solidFill>
                <a:latin typeface="BNPP Type" pitchFamily="50" charset="0"/>
              </a:rPr>
              <a:t>mergent</a:t>
            </a:r>
            <a:r>
              <a:rPr lang="fr-FR" sz="1600" dirty="0" smtClean="0">
                <a:solidFill>
                  <a:srgbClr val="000000"/>
                </a:solidFill>
                <a:latin typeface="BNPP Type" pitchFamily="50" charset="0"/>
              </a:rPr>
              <a:t> dans un unique projet</a:t>
            </a:r>
            <a:endParaRPr lang="fr-FR" sz="1600" dirty="0" smtClean="0">
              <a:solidFill>
                <a:srgbClr val="000000"/>
              </a:solidFill>
              <a:latin typeface="BNPP Type" pitchFamily="50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23528" y="2067694"/>
            <a:ext cx="7992888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dirty="0" smtClean="0">
                <a:solidFill>
                  <a:srgbClr val="000000"/>
                </a:solidFill>
                <a:latin typeface="BNPP Type" pitchFamily="50" charset="0"/>
              </a:rPr>
              <a:t>Les deux projets </a:t>
            </a:r>
            <a:r>
              <a:rPr lang="fr-FR" sz="1600" dirty="0" smtClean="0">
                <a:solidFill>
                  <a:srgbClr val="00975F"/>
                </a:solidFill>
                <a:latin typeface="BNPP Type" pitchFamily="50" charset="0"/>
              </a:rPr>
              <a:t>offrent quasiment les mêmes fonctionnalités </a:t>
            </a:r>
            <a:r>
              <a:rPr lang="fr-FR" sz="1600" dirty="0" smtClean="0">
                <a:solidFill>
                  <a:srgbClr val="000000"/>
                </a:solidFill>
                <a:latin typeface="BNPP Type" pitchFamily="50" charset="0"/>
              </a:rPr>
              <a:t>et évoluent au même rythme</a:t>
            </a:r>
            <a:endParaRPr lang="fr-FR" sz="1600" dirty="0" smtClean="0">
              <a:solidFill>
                <a:srgbClr val="000000"/>
              </a:solidFill>
              <a:latin typeface="BNPP Type" pitchFamily="50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23528" y="2571750"/>
            <a:ext cx="8424936" cy="6480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dirty="0" err="1" smtClean="0">
                <a:solidFill>
                  <a:srgbClr val="000000"/>
                </a:solidFill>
                <a:latin typeface="BNPP Type" pitchFamily="50" charset="0"/>
              </a:rPr>
              <a:t>Solr</a:t>
            </a:r>
            <a:r>
              <a:rPr lang="fr-FR" sz="1600" dirty="0" smtClean="0">
                <a:solidFill>
                  <a:srgbClr val="000000"/>
                </a:solidFill>
                <a:latin typeface="BNPP Type" pitchFamily="50" charset="0"/>
              </a:rPr>
              <a:t> existe depuis 2004, </a:t>
            </a:r>
            <a:r>
              <a:rPr lang="fr-FR" sz="1600" dirty="0" err="1" smtClean="0">
                <a:solidFill>
                  <a:srgbClr val="000000"/>
                </a:solidFill>
                <a:latin typeface="BNPP Type" pitchFamily="50" charset="0"/>
              </a:rPr>
              <a:t>Elastic</a:t>
            </a:r>
            <a:r>
              <a:rPr lang="fr-FR" sz="1600" dirty="0" err="1" smtClean="0">
                <a:solidFill>
                  <a:srgbClr val="000000"/>
                </a:solidFill>
                <a:latin typeface="BNPP Type" pitchFamily="50" charset="0"/>
              </a:rPr>
              <a:t>Search</a:t>
            </a:r>
            <a:r>
              <a:rPr lang="fr-FR" sz="1600" dirty="0" smtClean="0">
                <a:solidFill>
                  <a:srgbClr val="000000"/>
                </a:solidFill>
                <a:latin typeface="BNPP Type" pitchFamily="50" charset="0"/>
              </a:rPr>
              <a:t> arrive en 2010, </a:t>
            </a:r>
            <a:r>
              <a:rPr lang="fr-FR" sz="1600" dirty="0" err="1" smtClean="0">
                <a:solidFill>
                  <a:srgbClr val="000000"/>
                </a:solidFill>
                <a:latin typeface="BNPP Type" pitchFamily="50" charset="0"/>
              </a:rPr>
              <a:t>ElasticSearch</a:t>
            </a:r>
            <a:r>
              <a:rPr lang="fr-FR" sz="1600" dirty="0" smtClean="0">
                <a:solidFill>
                  <a:srgbClr val="000000"/>
                </a:solidFill>
                <a:latin typeface="BNPP Type" pitchFamily="50" charset="0"/>
              </a:rPr>
              <a:t> arrive avec un </a:t>
            </a:r>
          </a:p>
          <a:p>
            <a:r>
              <a:rPr lang="fr-FR" sz="1600" dirty="0" smtClean="0">
                <a:solidFill>
                  <a:srgbClr val="000000"/>
                </a:solidFill>
                <a:latin typeface="BNPP Type" pitchFamily="50" charset="0"/>
              </a:rPr>
              <a:t>modèle moderne, </a:t>
            </a:r>
            <a:r>
              <a:rPr lang="fr-FR" sz="1600" dirty="0" err="1" smtClean="0">
                <a:solidFill>
                  <a:srgbClr val="000000"/>
                </a:solidFill>
                <a:latin typeface="BNPP Type" pitchFamily="50" charset="0"/>
              </a:rPr>
              <a:t>RESt</a:t>
            </a:r>
            <a:r>
              <a:rPr lang="fr-FR" sz="1600" dirty="0" smtClean="0">
                <a:solidFill>
                  <a:srgbClr val="000000"/>
                </a:solidFill>
                <a:latin typeface="BNPP Type" pitchFamily="50" charset="0"/>
              </a:rPr>
              <a:t> /</a:t>
            </a:r>
            <a:r>
              <a:rPr lang="fr-FR" sz="1600" dirty="0" err="1" smtClean="0">
                <a:solidFill>
                  <a:srgbClr val="000000"/>
                </a:solidFill>
                <a:latin typeface="BNPP Type" pitchFamily="50" charset="0"/>
              </a:rPr>
              <a:t>Json</a:t>
            </a:r>
            <a:r>
              <a:rPr lang="fr-FR" sz="1600" dirty="0" smtClean="0">
                <a:solidFill>
                  <a:srgbClr val="000000"/>
                </a:solidFill>
                <a:latin typeface="BNPP Type" pitchFamily="50" charset="0"/>
              </a:rPr>
              <a:t>, distribué, cloud-</a:t>
            </a:r>
            <a:r>
              <a:rPr lang="fr-FR" sz="1600" dirty="0" err="1" smtClean="0">
                <a:solidFill>
                  <a:srgbClr val="000000"/>
                </a:solidFill>
                <a:latin typeface="BNPP Type" pitchFamily="50" charset="0"/>
              </a:rPr>
              <a:t>ready</a:t>
            </a:r>
            <a:endParaRPr lang="fr-FR" sz="1600" dirty="0" smtClean="0">
              <a:solidFill>
                <a:srgbClr val="000000"/>
              </a:solidFill>
              <a:latin typeface="BNPP Type" pitchFamily="50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23528" y="3291830"/>
            <a:ext cx="4680520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dirty="0" smtClean="0">
                <a:solidFill>
                  <a:srgbClr val="000000"/>
                </a:solidFill>
                <a:latin typeface="BNPP Type" pitchFamily="50" charset="0"/>
              </a:rPr>
              <a:t>Depuis </a:t>
            </a:r>
            <a:r>
              <a:rPr lang="fr-FR" sz="1600" dirty="0" err="1" smtClean="0">
                <a:solidFill>
                  <a:srgbClr val="000000"/>
                </a:solidFill>
                <a:latin typeface="BNPP Type" pitchFamily="50" charset="0"/>
              </a:rPr>
              <a:t>Solr</a:t>
            </a:r>
            <a:r>
              <a:rPr lang="fr-FR" sz="1600" dirty="0" smtClean="0">
                <a:solidFill>
                  <a:srgbClr val="000000"/>
                </a:solidFill>
                <a:latin typeface="BNPP Type" pitchFamily="50" charset="0"/>
              </a:rPr>
              <a:t> a bien rattrapé aujourd’hui en matière de </a:t>
            </a:r>
            <a:r>
              <a:rPr lang="fr-FR" sz="1600" dirty="0" err="1" smtClean="0">
                <a:solidFill>
                  <a:srgbClr val="000000"/>
                </a:solidFill>
                <a:latin typeface="BNPP Type" pitchFamily="50" charset="0"/>
              </a:rPr>
              <a:t>scaling</a:t>
            </a:r>
            <a:endParaRPr lang="fr-FR" sz="1600" dirty="0" smtClean="0">
              <a:solidFill>
                <a:srgbClr val="000000"/>
              </a:solidFill>
              <a:latin typeface="BNPP Type" pitchFamily="50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23528" y="3795886"/>
            <a:ext cx="720080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dirty="0" smtClean="0">
                <a:solidFill>
                  <a:srgbClr val="00975F"/>
                </a:solidFill>
                <a:latin typeface="BNPP Type" pitchFamily="50" charset="0"/>
              </a:rPr>
              <a:t>ELK</a:t>
            </a:r>
            <a:endParaRPr lang="fr-FR" sz="1600" dirty="0" smtClean="0">
              <a:solidFill>
                <a:srgbClr val="00975F"/>
              </a:solidFill>
              <a:latin typeface="BNPP Type" pitchFamily="50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3635896" y="4371950"/>
            <a:ext cx="5040560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dirty="0" smtClean="0">
                <a:solidFill>
                  <a:srgbClr val="000000"/>
                </a:solidFill>
                <a:latin typeface="BNPP Type" pitchFamily="50" charset="0"/>
              </a:rPr>
              <a:t>Choisir entre les deux est une </a:t>
            </a:r>
            <a:r>
              <a:rPr lang="fr-FR" sz="1600" dirty="0" smtClean="0">
                <a:solidFill>
                  <a:srgbClr val="00975F"/>
                </a:solidFill>
                <a:latin typeface="BNPP Type" pitchFamily="50" charset="0"/>
              </a:rPr>
              <a:t>question de gout</a:t>
            </a:r>
            <a:endParaRPr lang="fr-FR" sz="1600" dirty="0" smtClean="0">
              <a:solidFill>
                <a:srgbClr val="00975F"/>
              </a:solidFill>
              <a:latin typeface="BNPP Type" pitchFamily="50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995936" y="411510"/>
            <a:ext cx="324037" cy="2880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ou</a:t>
            </a:r>
            <a:endParaRPr lang="fr-FR" sz="280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46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"/>
          <p:cNvSpPr txBox="1">
            <a:spLocks/>
          </p:cNvSpPr>
          <p:nvPr/>
        </p:nvSpPr>
        <p:spPr>
          <a:xfrm>
            <a:off x="3050831" y="2211710"/>
            <a:ext cx="3042338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 smtClean="0">
                <a:latin typeface="BNPP Type" pitchFamily="50" charset="0"/>
              </a:rPr>
              <a:t>Briques </a:t>
            </a:r>
            <a:r>
              <a:rPr lang="fr-FR" sz="2400" dirty="0" smtClean="0">
                <a:latin typeface="BNPP Type" pitchFamily="50" charset="0"/>
              </a:rPr>
              <a:t>Physiques</a:t>
            </a:r>
            <a:endParaRPr lang="fr-FR" sz="2400" dirty="0">
              <a:latin typeface="BNPP Typ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5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"/>
          <p:cNvSpPr txBox="1">
            <a:spLocks/>
          </p:cNvSpPr>
          <p:nvPr/>
        </p:nvSpPr>
        <p:spPr>
          <a:xfrm>
            <a:off x="3654564" y="2324436"/>
            <a:ext cx="1834872" cy="494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dirty="0">
                <a:latin typeface="BNPP Type" pitchFamily="50" charset="0"/>
              </a:rPr>
              <a:t>Suggestions</a:t>
            </a:r>
          </a:p>
        </p:txBody>
      </p:sp>
    </p:spTree>
    <p:extLst>
      <p:ext uri="{BB962C8B-B14F-4D97-AF65-F5344CB8AC3E}">
        <p14:creationId xmlns:p14="http://schemas.microsoft.com/office/powerpoint/2010/main" val="13337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60105-ITG-charte-169-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_160105-ITG-charte-169-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160105-ITG-charte-169-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160105-ITG-charte-169-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TEMPLATE ITG_paysage A PRIVILEGIER_16-9_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81642</TotalTime>
  <Words>2443</Words>
  <Application>Microsoft Office PowerPoint</Application>
  <PresentationFormat>Affichage à l'écran (16:9)</PresentationFormat>
  <Paragraphs>717</Paragraphs>
  <Slides>89</Slides>
  <Notes>89</Notes>
  <HiddenSlides>0</HiddenSlides>
  <MMClips>0</MMClips>
  <ScaleCrop>false</ScaleCrop>
  <HeadingPairs>
    <vt:vector size="4" baseType="variant">
      <vt:variant>
        <vt:lpstr>Thème</vt:lpstr>
      </vt:variant>
      <vt:variant>
        <vt:i4>5</vt:i4>
      </vt:variant>
      <vt:variant>
        <vt:lpstr>Titres des diapositives</vt:lpstr>
      </vt:variant>
      <vt:variant>
        <vt:i4>89</vt:i4>
      </vt:variant>
    </vt:vector>
  </HeadingPairs>
  <TitlesOfParts>
    <vt:vector size="94" baseType="lpstr">
      <vt:lpstr>160105-ITG-charte-169-FR</vt:lpstr>
      <vt:lpstr>3_160105-ITG-charte-169-FR</vt:lpstr>
      <vt:lpstr>2_160105-ITG-charte-169-FR</vt:lpstr>
      <vt:lpstr>1_160105-ITG-charte-169-FR</vt:lpstr>
      <vt:lpstr>TEMPLATE ITG_paysage A PRIVILEGIER_16-9_FR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ChristineB</dc:creator>
  <cp:lastModifiedBy>b86169</cp:lastModifiedBy>
  <cp:revision>2056</cp:revision>
  <cp:lastPrinted>2015-12-23T10:24:34Z</cp:lastPrinted>
  <dcterms:created xsi:type="dcterms:W3CDTF">2015-02-23T17:08:44Z</dcterms:created>
  <dcterms:modified xsi:type="dcterms:W3CDTF">2018-12-28T12:53:47Z</dcterms:modified>
</cp:coreProperties>
</file>